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Amatic SC Bold" charset="1" panose="00000800000000000000"/>
      <p:regular r:id="rId43"/>
    </p:embeddedFont>
    <p:embeddedFont>
      <p:font typeface="Nunito Bold" charset="1" panose="00000000000000000000"/>
      <p:regular r:id="rId44"/>
    </p:embeddedFont>
    <p:embeddedFont>
      <p:font typeface="Nunito" charset="1" panose="00000000000000000000"/>
      <p:regular r:id="rId45"/>
    </p:embeddedFont>
    <p:embeddedFont>
      <p:font typeface="Nunito Bold Italics" charset="1" panose="00000000000000000000"/>
      <p:regular r:id="rId46"/>
    </p:embeddedFont>
    <p:embeddedFont>
      <p:font typeface="Times New Roman" charset="1" panose="02030502070405020303"/>
      <p:regular r:id="rId47"/>
    </p:embeddedFont>
    <p:embeddedFont>
      <p:font typeface="Times New Roman Bold" charset="1" panose="02030802070405020303"/>
      <p:regular r:id="rId48"/>
    </p:embeddedFont>
    <p:embeddedFont>
      <p:font typeface="Times New Roman Italics" charset="1" panose="02030502070405090303"/>
      <p:regular r:id="rId49"/>
    </p:embeddedFont>
    <p:embeddedFont>
      <p:font typeface="Cubao Narrow" charset="1" panose="02000506000000000000"/>
      <p:regular r:id="rId50"/>
    </p:embeddedFont>
    <p:embeddedFont>
      <p:font typeface="Cubao" charset="1" panose="02000503000000000000"/>
      <p:regular r:id="rId51"/>
    </p:embeddedFont>
    <p:embeddedFont>
      <p:font typeface="Cubao Wide" charset="1" panose="02000503000000000000"/>
      <p:regular r:id="rId52"/>
    </p:embeddedFont>
    <p:embeddedFont>
      <p:font typeface="Archivo Narrow" charset="1" panose="020B0506020202020B04"/>
      <p:regular r:id="rId53"/>
    </p:embeddedFont>
    <p:embeddedFont>
      <p:font typeface="Archivo Narrow Bold" charset="1" panose="020B0806020202020B04"/>
      <p:regular r:id="rId54"/>
    </p:embeddedFont>
    <p:embeddedFont>
      <p:font typeface="Poly Italics" charset="1" panose="02040000000000000000"/>
      <p:regular r:id="rId55"/>
    </p:embeddedFont>
    <p:embeddedFont>
      <p:font typeface="Amatic SC" charset="1" panose="00000500000000000000"/>
      <p:regular r:id="rId56"/>
    </p:embeddedFont>
    <p:embeddedFont>
      <p:font typeface="Pompiere" charset="1" panose="020000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gif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43.png" Type="http://schemas.openxmlformats.org/officeDocument/2006/relationships/image"/><Relationship Id="rId20" Target="../media/image61.gif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23" Target="../media/image64.png" Type="http://schemas.openxmlformats.org/officeDocument/2006/relationships/image"/><Relationship Id="rId24" Target="../media/image65.svg" Type="http://schemas.openxmlformats.org/officeDocument/2006/relationships/image"/><Relationship Id="rId25" Target="../media/image66.png" Type="http://schemas.openxmlformats.org/officeDocument/2006/relationships/image"/><Relationship Id="rId26" Target="../media/image67.sv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gif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gif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43.png" Type="http://schemas.openxmlformats.org/officeDocument/2006/relationships/image"/><Relationship Id="rId20" Target="../media/image61.gif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23" Target="../media/image64.png" Type="http://schemas.openxmlformats.org/officeDocument/2006/relationships/image"/><Relationship Id="rId24" Target="../media/image65.svg" Type="http://schemas.openxmlformats.org/officeDocument/2006/relationships/image"/><Relationship Id="rId25" Target="../media/image66.png" Type="http://schemas.openxmlformats.org/officeDocument/2006/relationships/image"/><Relationship Id="rId26" Target="../media/image67.svg" Type="http://schemas.openxmlformats.org/officeDocument/2006/relationships/image"/><Relationship Id="rId27" Target="../media/image68.png" Type="http://schemas.openxmlformats.org/officeDocument/2006/relationships/image"/><Relationship Id="rId28" Target="../media/image69.sv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gif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jpeg" Type="http://schemas.openxmlformats.org/officeDocument/2006/relationships/image"/><Relationship Id="rId11" Target="../media/image73.jpe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70.png" Type="http://schemas.openxmlformats.org/officeDocument/2006/relationships/image"/><Relationship Id="rId9" Target="../media/image7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84.png" Type="http://schemas.openxmlformats.org/officeDocument/2006/relationships/image"/><Relationship Id="rId5" Target="../media/image85.jpe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87.jpeg" Type="http://schemas.openxmlformats.org/officeDocument/2006/relationships/image"/><Relationship Id="rId9" Target="../media/image8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8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86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9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jpeg" Type="http://schemas.openxmlformats.org/officeDocument/2006/relationships/image"/><Relationship Id="rId3" Target="../media/image98.jpeg" Type="http://schemas.openxmlformats.org/officeDocument/2006/relationships/image"/><Relationship Id="rId4" Target="../media/image99.jpeg" Type="http://schemas.openxmlformats.org/officeDocument/2006/relationships/image"/><Relationship Id="rId5" Target="../media/image100.jpeg" Type="http://schemas.openxmlformats.org/officeDocument/2006/relationships/image"/><Relationship Id="rId6" Target="../media/image10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dinf.ne.jp/doc/english/intl/z15/z15007le/z1500712.html#:~:text=(Accessibility%20Law),Install%20Facilities%20and%20Other%20Devices.%22" TargetMode="External" Type="http://schemas.openxmlformats.org/officeDocument/2006/relationships/hyperlink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Relationship Id="rId7" Target="../media/image112.png" Type="http://schemas.openxmlformats.org/officeDocument/2006/relationships/image"/><Relationship Id="rId8" Target="../media/image1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53" y="5615657"/>
            <a:ext cx="19633980" cy="5857009"/>
            <a:chOff x="0" y="0"/>
            <a:chExt cx="5171089" cy="1542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542587"/>
            </a:xfrm>
            <a:custGeom>
              <a:avLst/>
              <a:gdLst/>
              <a:ahLst/>
              <a:cxnLst/>
              <a:rect r="r" b="b" t="t" l="l"/>
              <a:pathLst>
                <a:path h="1542587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E9C46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14128" y="1943730"/>
            <a:ext cx="3187100" cy="4114800"/>
          </a:xfrm>
          <a:custGeom>
            <a:avLst/>
            <a:gdLst/>
            <a:ahLst/>
            <a:cxnLst/>
            <a:rect r="r" b="b" t="t" l="l"/>
            <a:pathLst>
              <a:path h="4114800" w="31871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1763" y="605853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2873" y="318856"/>
            <a:ext cx="1522255" cy="1115398"/>
          </a:xfrm>
          <a:custGeom>
            <a:avLst/>
            <a:gdLst/>
            <a:ahLst/>
            <a:cxnLst/>
            <a:rect r="r" b="b" t="t" l="l"/>
            <a:pathLst>
              <a:path h="1115398" w="1522255">
                <a:moveTo>
                  <a:pt x="0" y="0"/>
                </a:moveTo>
                <a:lnTo>
                  <a:pt x="1522254" y="0"/>
                </a:lnTo>
                <a:lnTo>
                  <a:pt x="1522254" y="1115397"/>
                </a:lnTo>
                <a:lnTo>
                  <a:pt x="0" y="111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5016" y="1448256"/>
            <a:ext cx="9637968" cy="120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1"/>
              </a:lnSpc>
              <a:spcBef>
                <a:spcPct val="0"/>
              </a:spcBef>
            </a:pPr>
            <a:r>
              <a:rPr lang="en-US" b="true" sz="7022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Just juan</a:t>
            </a:r>
            <a:r>
              <a:rPr lang="en-US" b="true" sz="7022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Journey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680031"/>
            <a:ext cx="1828800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8E5D0A"/>
                </a:solidFill>
                <a:latin typeface="Nunito Bold"/>
                <a:ea typeface="Nunito Bold"/>
                <a:cs typeface="Nunito Bold"/>
                <a:sym typeface="Nunito Bold"/>
              </a:rPr>
              <a:t>By Group 2A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8E5D0A"/>
                </a:solidFill>
                <a:latin typeface="Nunito Bold"/>
                <a:ea typeface="Nunito Bold"/>
                <a:cs typeface="Nunito Bold"/>
                <a:sym typeface="Nunito Bold"/>
              </a:rPr>
              <a:t>| PinPin | Meredith | Ilhan | Yui Kuan | Xin Quan |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695947" y="1512734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98618" y="3360828"/>
            <a:ext cx="8890764" cy="5395403"/>
          </a:xfrm>
          <a:custGeom>
            <a:avLst/>
            <a:gdLst/>
            <a:ahLst/>
            <a:cxnLst/>
            <a:rect r="r" b="b" t="t" l="l"/>
            <a:pathLst>
              <a:path h="5395403" w="8890764">
                <a:moveTo>
                  <a:pt x="0" y="0"/>
                </a:moveTo>
                <a:lnTo>
                  <a:pt x="8890764" y="0"/>
                </a:lnTo>
                <a:lnTo>
                  <a:pt x="8890764" y="5395403"/>
                </a:lnTo>
                <a:lnTo>
                  <a:pt x="0" y="5395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13804" y="-429963"/>
            <a:ext cx="14120251" cy="11902629"/>
            <a:chOff x="0" y="0"/>
            <a:chExt cx="3718914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18914" cy="3134849"/>
            </a:xfrm>
            <a:custGeom>
              <a:avLst/>
              <a:gdLst/>
              <a:ahLst/>
              <a:cxnLst/>
              <a:rect r="r" b="b" t="t" l="l"/>
              <a:pathLst>
                <a:path h="3134849" w="3718914">
                  <a:moveTo>
                    <a:pt x="0" y="0"/>
                  </a:moveTo>
                  <a:lnTo>
                    <a:pt x="3718914" y="0"/>
                  </a:lnTo>
                  <a:lnTo>
                    <a:pt x="3718914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18914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363452" y="1334824"/>
          <a:ext cx="12782011" cy="8373054"/>
        </p:xfrm>
        <a:graphic>
          <a:graphicData uri="http://schemas.openxmlformats.org/drawingml/2006/table">
            <a:tbl>
              <a:tblPr/>
              <a:tblGrid>
                <a:gridCol w="4153236"/>
                <a:gridCol w="5211135"/>
                <a:gridCol w="3417640"/>
              </a:tblGrid>
              <a:tr h="1024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41431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online selling at home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cold workplace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classroom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PWD office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cluster/cramped/small workplace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executive government [dole]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stacks of paperwork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helpfulness towards students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32054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FAMILY / RELATIONSHIPS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church</a:t>
                      </a:r>
                      <a:endParaRPr lang="en-US" sz="1100"/>
                    </a:p>
                    <a:p>
                      <a:pPr algn="ctr">
                        <a:lnSpc>
                          <a:spcPts val="4339"/>
                        </a:lnSpc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stray dogs</a:t>
                      </a:r>
                    </a:p>
                    <a:p>
                      <a:pPr algn="ctr">
                        <a:lnSpc>
                          <a:spcPts val="4339"/>
                        </a:lnSpc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year old baby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have </a:t>
                      </a:r>
                      <a:r>
                        <a:rPr lang="en-US" b="true" sz="30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other responsibilities outside of work</a:t>
                      </a: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worry, besides my disability.”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587717" y="320683"/>
            <a:ext cx="6380299" cy="21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Observation</a:t>
            </a:r>
          </a:p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(environment)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1717" y="3022411"/>
            <a:ext cx="3441432" cy="6800502"/>
          </a:xfrm>
          <a:custGeom>
            <a:avLst/>
            <a:gdLst/>
            <a:ahLst/>
            <a:cxnLst/>
            <a:rect r="r" b="b" t="t" l="l"/>
            <a:pathLst>
              <a:path h="6800502" w="3441432">
                <a:moveTo>
                  <a:pt x="0" y="0"/>
                </a:moveTo>
                <a:lnTo>
                  <a:pt x="3441432" y="0"/>
                </a:lnTo>
                <a:lnTo>
                  <a:pt x="3441432" y="6800501"/>
                </a:lnTo>
                <a:lnTo>
                  <a:pt x="0" y="680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21" t="-7120" r="-32336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9798" y="-429963"/>
            <a:ext cx="13834256" cy="11902629"/>
            <a:chOff x="0" y="0"/>
            <a:chExt cx="3643590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43590" cy="3134849"/>
            </a:xfrm>
            <a:custGeom>
              <a:avLst/>
              <a:gdLst/>
              <a:ahLst/>
              <a:cxnLst/>
              <a:rect r="r" b="b" t="t" l="l"/>
              <a:pathLst>
                <a:path h="3134849" w="3643590">
                  <a:moveTo>
                    <a:pt x="0" y="0"/>
                  </a:moveTo>
                  <a:lnTo>
                    <a:pt x="3643590" y="0"/>
                  </a:lnTo>
                  <a:lnTo>
                    <a:pt x="3643590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43590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14154" y="2954364"/>
          <a:ext cx="11789959" cy="5133975"/>
        </p:xfrm>
        <a:graphic>
          <a:graphicData uri="http://schemas.openxmlformats.org/drawingml/2006/table">
            <a:tbl>
              <a:tblPr/>
              <a:tblGrid>
                <a:gridCol w="4751247"/>
                <a:gridCol w="3481764"/>
                <a:gridCol w="3556948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4107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COMMUNICATION: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computers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phone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 language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video call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to communicate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find it </a:t>
                      </a:r>
                      <a:r>
                        <a:rPr lang="en-US" b="true" sz="28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difficult</a:t>
                      </a:r>
                      <a:r>
                        <a:rPr lang="en-US" sz="2899">
                          <a:solidFill>
                            <a:srgbClr val="F2C70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make use of </a:t>
                      </a:r>
                      <a:r>
                        <a:rPr lang="en-US" b="true" sz="28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everyday basic items</a:t>
                      </a:r>
                      <a:r>
                        <a:rPr lang="en-US" sz="28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ease communication and for work”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466146" y="598012"/>
            <a:ext cx="6380299" cy="21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Observation</a:t>
            </a:r>
          </a:p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(MESSAGES)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6902" y="3327877"/>
            <a:ext cx="3334204" cy="6208798"/>
          </a:xfrm>
          <a:custGeom>
            <a:avLst/>
            <a:gdLst/>
            <a:ahLst/>
            <a:cxnLst/>
            <a:rect r="r" b="b" t="t" l="l"/>
            <a:pathLst>
              <a:path h="6208798" w="3334204">
                <a:moveTo>
                  <a:pt x="0" y="0"/>
                </a:moveTo>
                <a:lnTo>
                  <a:pt x="3334204" y="0"/>
                </a:lnTo>
                <a:lnTo>
                  <a:pt x="3334204" y="6208797"/>
                </a:lnTo>
                <a:lnTo>
                  <a:pt x="0" y="620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0" t="0" r="-34601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0044" y="-429963"/>
            <a:ext cx="15234011" cy="11902629"/>
            <a:chOff x="0" y="0"/>
            <a:chExt cx="4012250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12250" cy="3134849"/>
            </a:xfrm>
            <a:custGeom>
              <a:avLst/>
              <a:gdLst/>
              <a:ahLst/>
              <a:cxnLst/>
              <a:rect r="r" b="b" t="t" l="l"/>
              <a:pathLst>
                <a:path h="3134849" w="4012250">
                  <a:moveTo>
                    <a:pt x="0" y="0"/>
                  </a:moveTo>
                  <a:lnTo>
                    <a:pt x="4012250" y="0"/>
                  </a:lnTo>
                  <a:lnTo>
                    <a:pt x="4012250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12250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000044" y="-123825"/>
          <a:ext cx="14287956" cy="10534650"/>
        </p:xfrm>
        <a:graphic>
          <a:graphicData uri="http://schemas.openxmlformats.org/drawingml/2006/table">
            <a:tbl>
              <a:tblPr/>
              <a:tblGrid>
                <a:gridCol w="3234563"/>
                <a:gridCol w="6644525"/>
                <a:gridCol w="4408868"/>
              </a:tblGrid>
              <a:tr h="812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2227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MOBILITY:</a:t>
                      </a: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ankle brace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wheelchair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would want a private wehicle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wheelchair that can move in different directions more easily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find it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hard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be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independent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as I would need to have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support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during my commutes to travel with ease.”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22273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FINANCIAL SUPPORTS / NEEDS:</a:t>
                      </a: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lung transplant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wants a personal computer at home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affordable medication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mechanical equipement &amp; tools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 for upgrading of tools &amp; equipments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feel like I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struggle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fund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my </a:t>
                      </a:r>
                      <a:r>
                        <a:rPr lang="en-US" b="true" sz="22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daily needs</a:t>
                      </a:r>
                      <a:r>
                        <a:rPr lang="en-US" sz="22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1873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EMOTIONAL SUPPORTS:</a:t>
                      </a: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freedom to make decision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meeds free time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want to support my family”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“enjoys when PWD clients have a positive feedback”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1519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EDUCATION:</a:t>
                      </a: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upskilling workshops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 language textbook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easy access to quality education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1873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EMPLOYMENT: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 job opportunities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hiring platform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creating endorsement letters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helper in shop to assist him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feel like I </a:t>
                      </a:r>
                      <a:r>
                        <a:rPr lang="en-US" b="true" sz="21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don’t get too much opportunities</a:t>
                      </a:r>
                      <a:r>
                        <a:rPr lang="en-US" sz="21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be employed due to </a:t>
                      </a:r>
                      <a:r>
                        <a:rPr lang="en-US" b="true" sz="21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lack of PWD friendly jobs</a:t>
                      </a:r>
                      <a:r>
                        <a:rPr lang="en-US" sz="21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1243757" y="270046"/>
            <a:ext cx="6380299" cy="21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Observation</a:t>
            </a:r>
          </a:p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(SERVICES)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814" y="2903368"/>
            <a:ext cx="3555158" cy="6608820"/>
          </a:xfrm>
          <a:custGeom>
            <a:avLst/>
            <a:gdLst/>
            <a:ahLst/>
            <a:cxnLst/>
            <a:rect r="r" b="b" t="t" l="l"/>
            <a:pathLst>
              <a:path h="6608820" w="3555158">
                <a:moveTo>
                  <a:pt x="0" y="0"/>
                </a:moveTo>
                <a:lnTo>
                  <a:pt x="3555158" y="0"/>
                </a:lnTo>
                <a:lnTo>
                  <a:pt x="3555158" y="6608820"/>
                </a:lnTo>
                <a:lnTo>
                  <a:pt x="0" y="660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13" t="0" r="-10807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33658"/>
            <a:ext cx="19633980" cy="3419964"/>
            <a:chOff x="0" y="0"/>
            <a:chExt cx="5171089" cy="90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1081" y="481099"/>
            <a:ext cx="16305246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Our Inferred insights from clustering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8799882" y="5969131"/>
            <a:ext cx="27720573" cy="10287000"/>
            <a:chOff x="0" y="0"/>
            <a:chExt cx="730089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966872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28832" y="3911731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95916" y="3300478"/>
            <a:ext cx="4275563" cy="6612712"/>
            <a:chOff x="0" y="0"/>
            <a:chExt cx="1126074" cy="1741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3203" y="2380478"/>
            <a:ext cx="708098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Working Environment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5944" y="2348347"/>
            <a:ext cx="2556111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940066" y="3320637"/>
            <a:ext cx="4275563" cy="6612712"/>
            <a:chOff x="0" y="0"/>
            <a:chExt cx="1126074" cy="17416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62478" y="3300478"/>
            <a:ext cx="4275563" cy="6612712"/>
            <a:chOff x="0" y="0"/>
            <a:chExt cx="1126074" cy="17416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012761" y="2380478"/>
            <a:ext cx="4954111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4539" y="3800288"/>
            <a:ext cx="3518317" cy="55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499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feel</a:t>
            </a:r>
          </a:p>
          <a:p>
            <a:pPr algn="ctr">
              <a:lnSpc>
                <a:spcPts val="4769"/>
              </a:lnSpc>
            </a:pP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like I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don't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get too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many opportunities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be employed because of the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PWD-friendly jobs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8299" y="3858075"/>
            <a:ext cx="3679096" cy="550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500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find</a:t>
            </a:r>
          </a:p>
          <a:p>
            <a:pPr algn="ctr">
              <a:lnSpc>
                <a:spcPts val="4770"/>
              </a:lnSpc>
            </a:pP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hard to be independent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I would need to have support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during my commutes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travel with ease”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6" y="3800288"/>
            <a:ext cx="3752546" cy="430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499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find </a:t>
            </a:r>
          </a:p>
          <a:p>
            <a:pPr algn="ctr">
              <a:lnSpc>
                <a:spcPts val="4769"/>
              </a:lnSpc>
            </a:pP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difficult</a:t>
            </a:r>
            <a:r>
              <a:rPr lang="en-US" sz="4499">
                <a:solidFill>
                  <a:srgbClr val="A323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use of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everyday basic items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ease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communication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for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93626" y="7112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33658"/>
            <a:ext cx="19633980" cy="3419964"/>
            <a:chOff x="0" y="0"/>
            <a:chExt cx="5171089" cy="90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799882" y="5969131"/>
            <a:ext cx="27720573" cy="10287000"/>
            <a:chOff x="0" y="0"/>
            <a:chExt cx="7300892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66872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28832" y="3911731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5916" y="3300478"/>
            <a:ext cx="4275563" cy="6612712"/>
            <a:chOff x="0" y="0"/>
            <a:chExt cx="1126074" cy="17416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40066" y="3320637"/>
            <a:ext cx="4275563" cy="6612712"/>
            <a:chOff x="0" y="0"/>
            <a:chExt cx="1126074" cy="1741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62478" y="3300478"/>
            <a:ext cx="4275563" cy="6612712"/>
            <a:chOff x="0" y="0"/>
            <a:chExt cx="1126074" cy="17416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293626" y="7112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1081" y="481099"/>
            <a:ext cx="16305246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The Needs statements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8390" y="4158113"/>
            <a:ext cx="3563875" cy="490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499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need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workplaces to have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more physically friendly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true" sz="4499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inclusive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environments for PWDs.”</a:t>
            </a:r>
            <a:r>
              <a:rPr lang="en-US" sz="44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62443" y="4158113"/>
            <a:ext cx="3830809" cy="430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500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need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ts val="4770"/>
              </a:lnSpc>
            </a:pP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accessible approach to be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independent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commuting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work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alone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52746" y="4137954"/>
            <a:ext cx="3895027" cy="490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500" i="true">
                <a:solidFill>
                  <a:srgbClr val="FDF9C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need </a:t>
            </a:r>
          </a:p>
          <a:p>
            <a:pPr algn="ctr">
              <a:lnSpc>
                <a:spcPts val="4770"/>
              </a:lnSpc>
            </a:pP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efficient communication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my </a:t>
            </a:r>
            <a:r>
              <a:rPr lang="en-US" b="true" sz="45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employers</a:t>
            </a:r>
            <a:r>
              <a:rPr lang="en-US" sz="45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secure employment.”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203" y="2380478"/>
            <a:ext cx="708098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Working Environment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65944" y="2348347"/>
            <a:ext cx="2556111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12761" y="2380478"/>
            <a:ext cx="4954111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7211" y="8131937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F0DF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56654" y="307649"/>
            <a:ext cx="9328649" cy="1631725"/>
            <a:chOff x="0" y="0"/>
            <a:chExt cx="3032511" cy="53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2511" cy="530433"/>
            </a:xfrm>
            <a:custGeom>
              <a:avLst/>
              <a:gdLst/>
              <a:ahLst/>
              <a:cxnLst/>
              <a:rect r="r" b="b" t="t" l="l"/>
              <a:pathLst>
                <a:path h="530433" w="3032511">
                  <a:moveTo>
                    <a:pt x="43985" y="0"/>
                  </a:moveTo>
                  <a:lnTo>
                    <a:pt x="2988526" y="0"/>
                  </a:lnTo>
                  <a:cubicBezTo>
                    <a:pt x="3000191" y="0"/>
                    <a:pt x="3011379" y="4634"/>
                    <a:pt x="3019628" y="12883"/>
                  </a:cubicBezTo>
                  <a:cubicBezTo>
                    <a:pt x="3027877" y="21132"/>
                    <a:pt x="3032511" y="32320"/>
                    <a:pt x="3032511" y="43985"/>
                  </a:cubicBezTo>
                  <a:lnTo>
                    <a:pt x="3032511" y="486448"/>
                  </a:lnTo>
                  <a:cubicBezTo>
                    <a:pt x="3032511" y="510740"/>
                    <a:pt x="3012818" y="530433"/>
                    <a:pt x="2988526" y="530433"/>
                  </a:cubicBezTo>
                  <a:lnTo>
                    <a:pt x="43985" y="530433"/>
                  </a:lnTo>
                  <a:cubicBezTo>
                    <a:pt x="19693" y="530433"/>
                    <a:pt x="0" y="510740"/>
                    <a:pt x="0" y="486448"/>
                  </a:cubicBezTo>
                  <a:lnTo>
                    <a:pt x="0" y="43985"/>
                  </a:lnTo>
                  <a:cubicBezTo>
                    <a:pt x="0" y="19693"/>
                    <a:pt x="19693" y="0"/>
                    <a:pt x="43985" y="0"/>
                  </a:cubicBezTo>
                  <a:close/>
                </a:path>
              </a:pathLst>
            </a:custGeom>
            <a:solidFill>
              <a:srgbClr val="FDF9D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2511" cy="568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37265" y="2140118"/>
            <a:ext cx="5729540" cy="7799050"/>
            <a:chOff x="0" y="0"/>
            <a:chExt cx="6350000" cy="8643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A3502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4474" t="0" r="-447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259392" y="575910"/>
            <a:ext cx="6634475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B2740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Our User Profile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771994" y="6225629"/>
            <a:ext cx="5390470" cy="3567091"/>
            <a:chOff x="0" y="0"/>
            <a:chExt cx="7187293" cy="475612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87293" cy="4756121"/>
              <a:chOff x="0" y="0"/>
              <a:chExt cx="920114" cy="6088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20114" cy="608876"/>
              </a:xfrm>
              <a:custGeom>
                <a:avLst/>
                <a:gdLst/>
                <a:ahLst/>
                <a:cxnLst/>
                <a:rect r="r" b="b" t="t" l="l"/>
                <a:pathLst>
                  <a:path h="608876" w="920114">
                    <a:moveTo>
                      <a:pt x="76120" y="0"/>
                    </a:moveTo>
                    <a:lnTo>
                      <a:pt x="843994" y="0"/>
                    </a:lnTo>
                    <a:cubicBezTo>
                      <a:pt x="886034" y="0"/>
                      <a:pt x="920114" y="34080"/>
                      <a:pt x="920114" y="76120"/>
                    </a:cubicBezTo>
                    <a:lnTo>
                      <a:pt x="920114" y="532757"/>
                    </a:lnTo>
                    <a:cubicBezTo>
                      <a:pt x="920114" y="574796"/>
                      <a:pt x="886034" y="608876"/>
                      <a:pt x="843994" y="608876"/>
                    </a:cubicBezTo>
                    <a:lnTo>
                      <a:pt x="76120" y="608876"/>
                    </a:lnTo>
                    <a:cubicBezTo>
                      <a:pt x="34080" y="608876"/>
                      <a:pt x="0" y="574796"/>
                      <a:pt x="0" y="532757"/>
                    </a:cubicBezTo>
                    <a:lnTo>
                      <a:pt x="0" y="76120"/>
                    </a:lnTo>
                    <a:cubicBezTo>
                      <a:pt x="0" y="34080"/>
                      <a:pt x="34080" y="0"/>
                      <a:pt x="76120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20114" cy="646976"/>
              </a:xfrm>
              <a:prstGeom prst="rect">
                <a:avLst/>
              </a:prstGeom>
            </p:spPr>
            <p:txBody>
              <a:bodyPr anchor="ctr" rtlCol="false" tIns="65544" lIns="65544" bIns="65544" rIns="65544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5884" y="101023"/>
              <a:ext cx="6515524" cy="427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3"/>
                </a:lnSpc>
              </a:pPr>
              <a:r>
                <a:rPr lang="en-US" sz="4616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Likes</a:t>
              </a:r>
            </a:p>
            <a:p>
              <a:pPr algn="ctr">
                <a:lnSpc>
                  <a:spcPts val="4893"/>
                </a:lnSpc>
              </a:pPr>
            </a:p>
            <a:p>
              <a:pPr algn="ctr">
                <a:lnSpc>
                  <a:spcPts val="3748"/>
                </a:lnSpc>
              </a:pPr>
              <a:r>
                <a:rPr lang="en-US" sz="3536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Helping the communities, </a:t>
              </a:r>
            </a:p>
            <a:p>
              <a:pPr algn="ctr">
                <a:lnSpc>
                  <a:spcPts val="3748"/>
                </a:lnSpc>
              </a:pPr>
              <a:r>
                <a:rPr lang="en-US" sz="3536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Drawing, </a:t>
              </a:r>
            </a:p>
            <a:p>
              <a:pPr algn="ctr">
                <a:lnSpc>
                  <a:spcPts val="3748"/>
                </a:lnSpc>
              </a:pPr>
              <a:r>
                <a:rPr lang="en-US" sz="3536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Singing in Karaoke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79858" y="1939374"/>
            <a:ext cx="6430875" cy="3204126"/>
            <a:chOff x="0" y="0"/>
            <a:chExt cx="8574501" cy="427216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574501" cy="4272168"/>
              <a:chOff x="0" y="0"/>
              <a:chExt cx="992671" cy="4945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92671" cy="494590"/>
              </a:xfrm>
              <a:custGeom>
                <a:avLst/>
                <a:gdLst/>
                <a:ahLst/>
                <a:cxnLst/>
                <a:rect r="r" b="b" t="t" l="l"/>
                <a:pathLst>
                  <a:path h="494590" w="992671">
                    <a:moveTo>
                      <a:pt x="91034" y="0"/>
                    </a:moveTo>
                    <a:lnTo>
                      <a:pt x="901638" y="0"/>
                    </a:lnTo>
                    <a:cubicBezTo>
                      <a:pt x="925781" y="0"/>
                      <a:pt x="948936" y="9591"/>
                      <a:pt x="966008" y="26663"/>
                    </a:cubicBezTo>
                    <a:cubicBezTo>
                      <a:pt x="983080" y="43735"/>
                      <a:pt x="992671" y="66890"/>
                      <a:pt x="992671" y="91034"/>
                    </a:cubicBezTo>
                    <a:lnTo>
                      <a:pt x="992671" y="403556"/>
                    </a:lnTo>
                    <a:cubicBezTo>
                      <a:pt x="992671" y="453832"/>
                      <a:pt x="951914" y="494590"/>
                      <a:pt x="901638" y="494590"/>
                    </a:cubicBezTo>
                    <a:lnTo>
                      <a:pt x="91034" y="494590"/>
                    </a:lnTo>
                    <a:cubicBezTo>
                      <a:pt x="66890" y="494590"/>
                      <a:pt x="43735" y="484998"/>
                      <a:pt x="26663" y="467926"/>
                    </a:cubicBezTo>
                    <a:cubicBezTo>
                      <a:pt x="9591" y="450854"/>
                      <a:pt x="0" y="427699"/>
                      <a:pt x="0" y="403556"/>
                    </a:cubicBezTo>
                    <a:lnTo>
                      <a:pt x="0" y="91034"/>
                    </a:lnTo>
                    <a:cubicBezTo>
                      <a:pt x="0" y="66890"/>
                      <a:pt x="9591" y="43735"/>
                      <a:pt x="26663" y="26663"/>
                    </a:cubicBezTo>
                    <a:cubicBezTo>
                      <a:pt x="43735" y="9591"/>
                      <a:pt x="66890" y="0"/>
                      <a:pt x="91034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992671" cy="5326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11105" y="272802"/>
              <a:ext cx="7349930" cy="3749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5"/>
                </a:lnSpc>
              </a:pPr>
              <a:r>
                <a:rPr lang="en-US" sz="4759">
                  <a:solidFill>
                    <a:srgbClr val="F2C70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Persona: Just Juan</a:t>
              </a:r>
            </a:p>
            <a:p>
              <a:pPr algn="ctr">
                <a:lnSpc>
                  <a:spcPts val="5045"/>
                </a:lnSpc>
              </a:pPr>
              <a:r>
                <a:rPr lang="en-US" sz="4759">
                  <a:solidFill>
                    <a:srgbClr val="F2C70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  <a:p>
              <a:pPr algn="ctr">
                <a:lnSpc>
                  <a:spcPts val="3779"/>
                </a:lnSpc>
              </a:pP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 </a:t>
              </a: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 years old |</a:t>
              </a:r>
            </a:p>
            <a:p>
              <a:pPr algn="ctr">
                <a:lnSpc>
                  <a:spcPts val="3779"/>
                </a:lnSpc>
              </a:pP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 </a:t>
              </a: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Post Graduate |</a:t>
              </a:r>
            </a:p>
            <a:p>
              <a:pPr algn="ctr">
                <a:lnSpc>
                  <a:spcPts val="3779"/>
                </a:lnSpc>
              </a:pP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 </a:t>
              </a:r>
              <a:r>
                <a:rPr lang="en-US" sz="356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Unemployed |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26403" y="6225629"/>
            <a:ext cx="4887504" cy="3381104"/>
            <a:chOff x="0" y="0"/>
            <a:chExt cx="6516672" cy="450813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516672" cy="4508139"/>
              <a:chOff x="0" y="0"/>
              <a:chExt cx="881908" cy="61009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81908" cy="610091"/>
              </a:xfrm>
              <a:custGeom>
                <a:avLst/>
                <a:gdLst/>
                <a:ahLst/>
                <a:cxnLst/>
                <a:rect r="r" b="b" t="t" l="l"/>
                <a:pathLst>
                  <a:path h="610091" w="881908">
                    <a:moveTo>
                      <a:pt x="83953" y="0"/>
                    </a:moveTo>
                    <a:lnTo>
                      <a:pt x="797955" y="0"/>
                    </a:lnTo>
                    <a:cubicBezTo>
                      <a:pt x="844321" y="0"/>
                      <a:pt x="881908" y="37587"/>
                      <a:pt x="881908" y="83953"/>
                    </a:cubicBezTo>
                    <a:lnTo>
                      <a:pt x="881908" y="526138"/>
                    </a:lnTo>
                    <a:cubicBezTo>
                      <a:pt x="881908" y="572504"/>
                      <a:pt x="844321" y="610091"/>
                      <a:pt x="797955" y="610091"/>
                    </a:cubicBezTo>
                    <a:lnTo>
                      <a:pt x="83953" y="610091"/>
                    </a:lnTo>
                    <a:cubicBezTo>
                      <a:pt x="37587" y="610091"/>
                      <a:pt x="0" y="572504"/>
                      <a:pt x="0" y="526138"/>
                    </a:cubicBezTo>
                    <a:lnTo>
                      <a:pt x="0" y="83953"/>
                    </a:lnTo>
                    <a:cubicBezTo>
                      <a:pt x="0" y="37587"/>
                      <a:pt x="37587" y="0"/>
                      <a:pt x="83953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81908" cy="638666"/>
              </a:xfrm>
              <a:prstGeom prst="rect">
                <a:avLst/>
              </a:prstGeom>
            </p:spPr>
            <p:txBody>
              <a:bodyPr anchor="ctr" rtlCol="false" tIns="68665" lIns="68665" bIns="68665" rIns="68665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68001" y="211314"/>
              <a:ext cx="6380670" cy="4056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7"/>
                </a:lnSpc>
              </a:pPr>
              <a:r>
                <a:rPr lang="en-US" sz="4997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Dislikes</a:t>
              </a:r>
            </a:p>
            <a:p>
              <a:pPr algn="ctr">
                <a:lnSpc>
                  <a:spcPts val="5297"/>
                </a:lnSpc>
              </a:pPr>
            </a:p>
            <a:p>
              <a:pPr algn="ctr">
                <a:lnSpc>
                  <a:spcPts val="4214"/>
                </a:lnSpc>
              </a:pPr>
              <a:r>
                <a:rPr lang="en-US" sz="397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Sweets</a:t>
              </a:r>
            </a:p>
            <a:p>
              <a:pPr algn="ctr">
                <a:lnSpc>
                  <a:spcPts val="4214"/>
                </a:lnSpc>
              </a:pPr>
              <a:r>
                <a:rPr lang="en-US" sz="397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Being Ignored</a:t>
              </a:r>
            </a:p>
            <a:p>
              <a:pPr algn="ctr">
                <a:lnSpc>
                  <a:spcPts val="4214"/>
                </a:lnSpc>
              </a:pPr>
              <a:r>
                <a:rPr lang="en-US" sz="3975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Being Lonely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26403" y="1920805"/>
            <a:ext cx="4897041" cy="3510378"/>
            <a:chOff x="0" y="0"/>
            <a:chExt cx="6529388" cy="468050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529388" cy="4680503"/>
              <a:chOff x="0" y="0"/>
              <a:chExt cx="956539" cy="6856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56539" cy="685682"/>
              </a:xfrm>
              <a:custGeom>
                <a:avLst/>
                <a:gdLst/>
                <a:ahLst/>
                <a:cxnLst/>
                <a:rect r="r" b="b" t="t" l="l"/>
                <a:pathLst>
                  <a:path h="685682" w="956539">
                    <a:moveTo>
                      <a:pt x="94472" y="0"/>
                    </a:moveTo>
                    <a:lnTo>
                      <a:pt x="862067" y="0"/>
                    </a:lnTo>
                    <a:cubicBezTo>
                      <a:pt x="887123" y="0"/>
                      <a:pt x="911152" y="9953"/>
                      <a:pt x="928869" y="27670"/>
                    </a:cubicBezTo>
                    <a:cubicBezTo>
                      <a:pt x="946586" y="45387"/>
                      <a:pt x="956539" y="69417"/>
                      <a:pt x="956539" y="94472"/>
                    </a:cubicBezTo>
                    <a:lnTo>
                      <a:pt x="956539" y="591210"/>
                    </a:lnTo>
                    <a:cubicBezTo>
                      <a:pt x="956539" y="616265"/>
                      <a:pt x="946586" y="640295"/>
                      <a:pt x="928869" y="658012"/>
                    </a:cubicBezTo>
                    <a:cubicBezTo>
                      <a:pt x="911152" y="675729"/>
                      <a:pt x="887123" y="685682"/>
                      <a:pt x="862067" y="685682"/>
                    </a:cubicBezTo>
                    <a:lnTo>
                      <a:pt x="94472" y="685682"/>
                    </a:lnTo>
                    <a:cubicBezTo>
                      <a:pt x="42297" y="685682"/>
                      <a:pt x="0" y="643385"/>
                      <a:pt x="0" y="591210"/>
                    </a:cubicBezTo>
                    <a:lnTo>
                      <a:pt x="0" y="94472"/>
                    </a:lnTo>
                    <a:cubicBezTo>
                      <a:pt x="0" y="42297"/>
                      <a:pt x="42297" y="0"/>
                      <a:pt x="94472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956539" cy="723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54680" y="271686"/>
              <a:ext cx="6327000" cy="421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8"/>
                </a:lnSpc>
              </a:pPr>
              <a:r>
                <a:rPr lang="en-US" sz="4007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Quote</a:t>
              </a:r>
            </a:p>
            <a:p>
              <a:pPr algn="ctr">
                <a:lnSpc>
                  <a:spcPts val="4248"/>
                </a:lnSpc>
              </a:pPr>
            </a:p>
            <a:p>
              <a:pPr algn="ctr">
                <a:lnSpc>
                  <a:spcPts val="3247"/>
                </a:lnSpc>
              </a:pPr>
              <a:r>
                <a:rPr lang="en-US" sz="306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“No matter how slow your journey may be, just keep moving forward; Let your spirit be free!” </a:t>
              </a:r>
            </a:p>
            <a:p>
              <a:pPr algn="ctr">
                <a:lnSpc>
                  <a:spcPts val="2961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7211" y="8131937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F0DF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56654" y="307649"/>
            <a:ext cx="9328649" cy="1631725"/>
            <a:chOff x="0" y="0"/>
            <a:chExt cx="3032511" cy="53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2511" cy="530433"/>
            </a:xfrm>
            <a:custGeom>
              <a:avLst/>
              <a:gdLst/>
              <a:ahLst/>
              <a:cxnLst/>
              <a:rect r="r" b="b" t="t" l="l"/>
              <a:pathLst>
                <a:path h="530433" w="3032511">
                  <a:moveTo>
                    <a:pt x="43985" y="0"/>
                  </a:moveTo>
                  <a:lnTo>
                    <a:pt x="2988526" y="0"/>
                  </a:lnTo>
                  <a:cubicBezTo>
                    <a:pt x="3000191" y="0"/>
                    <a:pt x="3011379" y="4634"/>
                    <a:pt x="3019628" y="12883"/>
                  </a:cubicBezTo>
                  <a:cubicBezTo>
                    <a:pt x="3027877" y="21132"/>
                    <a:pt x="3032511" y="32320"/>
                    <a:pt x="3032511" y="43985"/>
                  </a:cubicBezTo>
                  <a:lnTo>
                    <a:pt x="3032511" y="486448"/>
                  </a:lnTo>
                  <a:cubicBezTo>
                    <a:pt x="3032511" y="510740"/>
                    <a:pt x="3012818" y="530433"/>
                    <a:pt x="2988526" y="530433"/>
                  </a:cubicBezTo>
                  <a:lnTo>
                    <a:pt x="43985" y="530433"/>
                  </a:lnTo>
                  <a:cubicBezTo>
                    <a:pt x="19693" y="530433"/>
                    <a:pt x="0" y="510740"/>
                    <a:pt x="0" y="486448"/>
                  </a:cubicBezTo>
                  <a:lnTo>
                    <a:pt x="0" y="43985"/>
                  </a:lnTo>
                  <a:cubicBezTo>
                    <a:pt x="0" y="19693"/>
                    <a:pt x="19693" y="0"/>
                    <a:pt x="43985" y="0"/>
                  </a:cubicBezTo>
                  <a:close/>
                </a:path>
              </a:pathLst>
            </a:custGeom>
            <a:solidFill>
              <a:srgbClr val="FDF9D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2511" cy="568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37265" y="2140118"/>
            <a:ext cx="5729540" cy="7799050"/>
            <a:chOff x="0" y="0"/>
            <a:chExt cx="6350000" cy="8643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A3502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4474" t="0" r="-447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259392" y="575910"/>
            <a:ext cx="6634475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B2740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Our User Profile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23881" y="6647092"/>
            <a:ext cx="4668813" cy="2640651"/>
            <a:chOff x="0" y="0"/>
            <a:chExt cx="6225084" cy="352086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225084" cy="3520869"/>
              <a:chOff x="0" y="0"/>
              <a:chExt cx="912591" cy="51615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12591" cy="516156"/>
              </a:xfrm>
              <a:custGeom>
                <a:avLst/>
                <a:gdLst/>
                <a:ahLst/>
                <a:cxnLst/>
                <a:rect r="r" b="b" t="t" l="l"/>
                <a:pathLst>
                  <a:path h="516156" w="912591">
                    <a:moveTo>
                      <a:pt x="118419" y="0"/>
                    </a:moveTo>
                    <a:lnTo>
                      <a:pt x="794172" y="0"/>
                    </a:lnTo>
                    <a:cubicBezTo>
                      <a:pt x="825579" y="0"/>
                      <a:pt x="855699" y="12476"/>
                      <a:pt x="877907" y="34684"/>
                    </a:cubicBezTo>
                    <a:cubicBezTo>
                      <a:pt x="900115" y="56892"/>
                      <a:pt x="912591" y="87012"/>
                      <a:pt x="912591" y="118419"/>
                    </a:cubicBezTo>
                    <a:lnTo>
                      <a:pt x="912591" y="397737"/>
                    </a:lnTo>
                    <a:cubicBezTo>
                      <a:pt x="912591" y="429143"/>
                      <a:pt x="900115" y="459264"/>
                      <a:pt x="877907" y="481472"/>
                    </a:cubicBezTo>
                    <a:cubicBezTo>
                      <a:pt x="855699" y="503680"/>
                      <a:pt x="825579" y="516156"/>
                      <a:pt x="794172" y="516156"/>
                    </a:cubicBezTo>
                    <a:lnTo>
                      <a:pt x="118419" y="516156"/>
                    </a:lnTo>
                    <a:cubicBezTo>
                      <a:pt x="87012" y="516156"/>
                      <a:pt x="56892" y="503680"/>
                      <a:pt x="34684" y="481472"/>
                    </a:cubicBezTo>
                    <a:cubicBezTo>
                      <a:pt x="12476" y="459264"/>
                      <a:pt x="0" y="429143"/>
                      <a:pt x="0" y="397737"/>
                    </a:cubicBezTo>
                    <a:lnTo>
                      <a:pt x="0" y="118419"/>
                    </a:lnTo>
                    <a:cubicBezTo>
                      <a:pt x="0" y="87012"/>
                      <a:pt x="12476" y="56892"/>
                      <a:pt x="34684" y="34684"/>
                    </a:cubicBezTo>
                    <a:cubicBezTo>
                      <a:pt x="56892" y="12476"/>
                      <a:pt x="87012" y="0"/>
                      <a:pt x="118419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12591" cy="5542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0401" y="104082"/>
              <a:ext cx="5624282" cy="3254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3"/>
                </a:lnSpc>
              </a:pPr>
              <a:r>
                <a:rPr lang="en-US" sz="3946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Beliefs</a:t>
              </a:r>
            </a:p>
            <a:p>
              <a:pPr algn="ctr">
                <a:lnSpc>
                  <a:spcPts val="4183"/>
                </a:lnSpc>
              </a:pPr>
            </a:p>
            <a:p>
              <a:pPr algn="ctr">
                <a:lnSpc>
                  <a:spcPts val="3469"/>
                </a:lnSpc>
              </a:pPr>
              <a:r>
                <a:rPr lang="en-US" sz="3272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Value for Family</a:t>
              </a:r>
            </a:p>
            <a:p>
              <a:pPr algn="ctr">
                <a:lnSpc>
                  <a:spcPts val="3469"/>
                </a:lnSpc>
              </a:pPr>
              <a:r>
                <a:rPr lang="en-US" sz="3272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Trust in Lord</a:t>
              </a:r>
            </a:p>
            <a:p>
              <a:pPr algn="ctr">
                <a:lnSpc>
                  <a:spcPts val="3469"/>
                </a:lnSpc>
              </a:pPr>
              <a:r>
                <a:rPr lang="en-US" sz="3272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Hope and Positivity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66505" y="1939374"/>
            <a:ext cx="10926189" cy="3422791"/>
            <a:chOff x="0" y="0"/>
            <a:chExt cx="14568252" cy="456372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568252" cy="4563722"/>
              <a:chOff x="0" y="0"/>
              <a:chExt cx="2075320" cy="65012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75320" cy="650125"/>
              </a:xfrm>
              <a:custGeom>
                <a:avLst/>
                <a:gdLst/>
                <a:ahLst/>
                <a:cxnLst/>
                <a:rect r="r" b="b" t="t" l="l"/>
                <a:pathLst>
                  <a:path h="650125" w="2075320">
                    <a:moveTo>
                      <a:pt x="52073" y="0"/>
                    </a:moveTo>
                    <a:lnTo>
                      <a:pt x="2023247" y="0"/>
                    </a:lnTo>
                    <a:cubicBezTo>
                      <a:pt x="2037057" y="0"/>
                      <a:pt x="2050302" y="5486"/>
                      <a:pt x="2060068" y="15252"/>
                    </a:cubicBezTo>
                    <a:cubicBezTo>
                      <a:pt x="2069834" y="25017"/>
                      <a:pt x="2075320" y="38262"/>
                      <a:pt x="2075320" y="52073"/>
                    </a:cubicBezTo>
                    <a:lnTo>
                      <a:pt x="2075320" y="598052"/>
                    </a:lnTo>
                    <a:cubicBezTo>
                      <a:pt x="2075320" y="611862"/>
                      <a:pt x="2069834" y="625107"/>
                      <a:pt x="2060068" y="634873"/>
                    </a:cubicBezTo>
                    <a:cubicBezTo>
                      <a:pt x="2050302" y="644639"/>
                      <a:pt x="2037057" y="650125"/>
                      <a:pt x="2023247" y="650125"/>
                    </a:cubicBezTo>
                    <a:lnTo>
                      <a:pt x="52073" y="650125"/>
                    </a:lnTo>
                    <a:cubicBezTo>
                      <a:pt x="38262" y="650125"/>
                      <a:pt x="25017" y="644639"/>
                      <a:pt x="15252" y="634873"/>
                    </a:cubicBezTo>
                    <a:cubicBezTo>
                      <a:pt x="5486" y="625107"/>
                      <a:pt x="0" y="611862"/>
                      <a:pt x="0" y="598052"/>
                    </a:cubicBezTo>
                    <a:lnTo>
                      <a:pt x="0" y="52073"/>
                    </a:lnTo>
                    <a:cubicBezTo>
                      <a:pt x="0" y="38262"/>
                      <a:pt x="5486" y="25017"/>
                      <a:pt x="15252" y="15252"/>
                    </a:cubicBezTo>
                    <a:cubicBezTo>
                      <a:pt x="25017" y="5486"/>
                      <a:pt x="38262" y="0"/>
                      <a:pt x="52073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075320" cy="688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65317" y="83656"/>
              <a:ext cx="13659015" cy="432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2"/>
                </a:lnSpc>
              </a:pPr>
              <a:r>
                <a:rPr lang="en-US" sz="3775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Motivation</a:t>
              </a:r>
            </a:p>
            <a:p>
              <a:pPr algn="ctr">
                <a:lnSpc>
                  <a:spcPts val="4002"/>
                </a:lnSpc>
              </a:pPr>
            </a:p>
            <a:p>
              <a:pPr algn="ctr">
                <a:lnSpc>
                  <a:spcPts val="3414"/>
                </a:lnSpc>
              </a:pPr>
              <a:r>
                <a:rPr lang="en-US" sz="3221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find himself a job, so that he can financially support himself and his family.</a:t>
              </a:r>
            </a:p>
            <a:p>
              <a:pPr algn="ctr">
                <a:lnSpc>
                  <a:spcPts val="3414"/>
                </a:lnSpc>
              </a:pPr>
              <a:r>
                <a:rPr lang="en-US" sz="3221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prove to others that he can thrive despite his disability.</a:t>
              </a:r>
            </a:p>
            <a:p>
              <a:pPr algn="ctr">
                <a:lnSpc>
                  <a:spcPts val="3414"/>
                </a:lnSpc>
              </a:pPr>
              <a:r>
                <a:rPr lang="en-US" sz="3221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inspire other PWDs to not give up despite their disabilities.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71994" y="6890253"/>
            <a:ext cx="6042645" cy="2368047"/>
            <a:chOff x="0" y="0"/>
            <a:chExt cx="8056859" cy="315739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056859" cy="3157397"/>
              <a:chOff x="0" y="0"/>
              <a:chExt cx="1181128" cy="46287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81128" cy="462871"/>
              </a:xfrm>
              <a:custGeom>
                <a:avLst/>
                <a:gdLst/>
                <a:ahLst/>
                <a:cxnLst/>
                <a:rect r="r" b="b" t="t" l="l"/>
                <a:pathLst>
                  <a:path h="462871" w="1181128">
                    <a:moveTo>
                      <a:pt x="91496" y="0"/>
                    </a:moveTo>
                    <a:lnTo>
                      <a:pt x="1089632" y="0"/>
                    </a:lnTo>
                    <a:cubicBezTo>
                      <a:pt x="1113898" y="0"/>
                      <a:pt x="1137170" y="9640"/>
                      <a:pt x="1154329" y="26799"/>
                    </a:cubicBezTo>
                    <a:cubicBezTo>
                      <a:pt x="1171488" y="43957"/>
                      <a:pt x="1181128" y="67230"/>
                      <a:pt x="1181128" y="91496"/>
                    </a:cubicBezTo>
                    <a:lnTo>
                      <a:pt x="1181128" y="371375"/>
                    </a:lnTo>
                    <a:cubicBezTo>
                      <a:pt x="1181128" y="421907"/>
                      <a:pt x="1140164" y="462871"/>
                      <a:pt x="1089632" y="462871"/>
                    </a:cubicBezTo>
                    <a:lnTo>
                      <a:pt x="91496" y="462871"/>
                    </a:lnTo>
                    <a:cubicBezTo>
                      <a:pt x="67230" y="462871"/>
                      <a:pt x="43957" y="453232"/>
                      <a:pt x="26799" y="436073"/>
                    </a:cubicBezTo>
                    <a:cubicBezTo>
                      <a:pt x="9640" y="418914"/>
                      <a:pt x="0" y="395642"/>
                      <a:pt x="0" y="371375"/>
                    </a:cubicBezTo>
                    <a:lnTo>
                      <a:pt x="0" y="91496"/>
                    </a:lnTo>
                    <a:cubicBezTo>
                      <a:pt x="0" y="40964"/>
                      <a:pt x="40964" y="0"/>
                      <a:pt x="91496" y="0"/>
                    </a:cubicBezTo>
                    <a:close/>
                  </a:path>
                </a:pathLst>
              </a:custGeom>
              <a:solidFill>
                <a:srgbClr val="A3502D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181128" cy="5009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88796" y="181089"/>
              <a:ext cx="7279267" cy="273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9"/>
                </a:lnSpc>
              </a:pPr>
              <a:r>
                <a:rPr lang="en-US" sz="3546" b="true">
                  <a:solidFill>
                    <a:srgbClr val="F2C70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Challenges</a:t>
              </a:r>
            </a:p>
            <a:p>
              <a:pPr algn="ctr">
                <a:lnSpc>
                  <a:spcPts val="3759"/>
                </a:lnSpc>
              </a:pPr>
            </a:p>
            <a:p>
              <a:pPr algn="ctr">
                <a:lnSpc>
                  <a:spcPts val="2759"/>
                </a:lnSpc>
              </a:pPr>
              <a:r>
                <a:rPr lang="en-US" sz="260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POLIO</a:t>
              </a:r>
              <a:r>
                <a:rPr lang="en-US" sz="260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TRAGETED TO HIS LEGS</a:t>
              </a:r>
            </a:p>
            <a:p>
              <a:pPr algn="ctr">
                <a:lnSpc>
                  <a:spcPts val="2759"/>
                </a:lnSpc>
              </a:pPr>
              <a:r>
                <a:rPr lang="en-US" sz="260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DEAF</a:t>
              </a:r>
            </a:p>
            <a:p>
              <a:pPr algn="ctr">
                <a:lnSpc>
                  <a:spcPts val="2759"/>
                </a:lnSpc>
              </a:pPr>
              <a:r>
                <a:rPr lang="en-US" sz="260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FINANCIALLY</a:t>
              </a:r>
              <a:r>
                <a:rPr lang="en-US" sz="2603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UNSTABLE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2413" y="-656550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43339" y="3445431"/>
            <a:ext cx="10414653" cy="440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5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 HOW CAN WE PROVIDE INCLUSIVE WORKPLACES THAT HELPS PWDs TO BE MORE </a:t>
            </a:r>
            <a:r>
              <a:rPr lang="en-US" b="true" sz="5786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EFFICIENT</a:t>
            </a:r>
            <a:r>
              <a:rPr lang="en-US" sz="5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true" sz="5786" u="sng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PRODUCTIVE</a:t>
            </a:r>
            <a:r>
              <a:rPr lang="en-US" sz="5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87349" y="4752927"/>
            <a:ext cx="6955990" cy="4221276"/>
          </a:xfrm>
          <a:custGeom>
            <a:avLst/>
            <a:gdLst/>
            <a:ahLst/>
            <a:cxnLst/>
            <a:rect r="r" b="b" t="t" l="l"/>
            <a:pathLst>
              <a:path h="4221276" w="6955990">
                <a:moveTo>
                  <a:pt x="0" y="0"/>
                </a:moveTo>
                <a:lnTo>
                  <a:pt x="6955990" y="0"/>
                </a:lnTo>
                <a:lnTo>
                  <a:pt x="6955990" y="4221277"/>
                </a:lnTo>
                <a:lnTo>
                  <a:pt x="0" y="422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7180" y="7138240"/>
            <a:ext cx="1669058" cy="3671927"/>
          </a:xfrm>
          <a:custGeom>
            <a:avLst/>
            <a:gdLst/>
            <a:ahLst/>
            <a:cxnLst/>
            <a:rect r="r" b="b" t="t" l="l"/>
            <a:pathLst>
              <a:path h="3671927" w="1669058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9532" y="1028700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43339" y="389642"/>
            <a:ext cx="7781187" cy="1777326"/>
            <a:chOff x="0" y="0"/>
            <a:chExt cx="2049366" cy="4681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9366" cy="468102"/>
            </a:xfrm>
            <a:custGeom>
              <a:avLst/>
              <a:gdLst/>
              <a:ahLst/>
              <a:cxnLst/>
              <a:rect r="r" b="b" t="t" l="l"/>
              <a:pathLst>
                <a:path h="468102" w="2049366">
                  <a:moveTo>
                    <a:pt x="52733" y="0"/>
                  </a:moveTo>
                  <a:lnTo>
                    <a:pt x="1996634" y="0"/>
                  </a:lnTo>
                  <a:cubicBezTo>
                    <a:pt x="2025757" y="0"/>
                    <a:pt x="2049366" y="23609"/>
                    <a:pt x="2049366" y="52733"/>
                  </a:cubicBezTo>
                  <a:lnTo>
                    <a:pt x="2049366" y="415370"/>
                  </a:lnTo>
                  <a:cubicBezTo>
                    <a:pt x="2049366" y="444493"/>
                    <a:pt x="2025757" y="468102"/>
                    <a:pt x="1996634" y="468102"/>
                  </a:cubicBezTo>
                  <a:lnTo>
                    <a:pt x="52733" y="468102"/>
                  </a:lnTo>
                  <a:cubicBezTo>
                    <a:pt x="38747" y="468102"/>
                    <a:pt x="25334" y="462547"/>
                    <a:pt x="15445" y="452657"/>
                  </a:cubicBezTo>
                  <a:cubicBezTo>
                    <a:pt x="5556" y="442768"/>
                    <a:pt x="0" y="429355"/>
                    <a:pt x="0" y="415370"/>
                  </a:cubicBezTo>
                  <a:lnTo>
                    <a:pt x="0" y="52733"/>
                  </a:lnTo>
                  <a:cubicBezTo>
                    <a:pt x="0" y="23609"/>
                    <a:pt x="23609" y="0"/>
                    <a:pt x="52733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9366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732726" y="623873"/>
            <a:ext cx="7402414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PROBLEM STATEMENT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22163" y="2391799"/>
          <a:ext cx="15417378" cy="8087572"/>
        </p:xfrm>
        <a:graphic>
          <a:graphicData uri="http://schemas.openxmlformats.org/drawingml/2006/table">
            <a:tbl>
              <a:tblPr/>
              <a:tblGrid>
                <a:gridCol w="3083476"/>
                <a:gridCol w="3083476"/>
                <a:gridCol w="3083476"/>
                <a:gridCol w="3083476"/>
                <a:gridCol w="3083476"/>
              </a:tblGrid>
              <a:tr h="2695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5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5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39"/>
                        </a:lnSpc>
                        <a:defRPr/>
                      </a:pPr>
                      <a:endParaRPr lang="en-US" sz="1100"/>
                    </a:p>
                  </a:txBody>
                  <a:tcPr marL="203321" marR="203321" marT="203321" marB="203321" anchor="ctr">
                    <a:lnL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340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874402" y="2097393"/>
            <a:ext cx="848333" cy="897275"/>
          </a:xfrm>
          <a:custGeom>
            <a:avLst/>
            <a:gdLst/>
            <a:ahLst/>
            <a:cxnLst/>
            <a:rect r="r" b="b" t="t" l="l"/>
            <a:pathLst>
              <a:path h="897275" w="848333">
                <a:moveTo>
                  <a:pt x="0" y="0"/>
                </a:moveTo>
                <a:lnTo>
                  <a:pt x="848333" y="0"/>
                </a:lnTo>
                <a:lnTo>
                  <a:pt x="848333" y="897275"/>
                </a:lnTo>
                <a:lnTo>
                  <a:pt x="0" y="897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67903" y="2051196"/>
            <a:ext cx="1580981" cy="989669"/>
          </a:xfrm>
          <a:custGeom>
            <a:avLst/>
            <a:gdLst/>
            <a:ahLst/>
            <a:cxnLst/>
            <a:rect r="r" b="b" t="t" l="l"/>
            <a:pathLst>
              <a:path h="989669" w="1580981">
                <a:moveTo>
                  <a:pt x="0" y="0"/>
                </a:moveTo>
                <a:lnTo>
                  <a:pt x="1580981" y="0"/>
                </a:lnTo>
                <a:lnTo>
                  <a:pt x="1580981" y="989669"/>
                </a:lnTo>
                <a:lnTo>
                  <a:pt x="0" y="98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95146" y="1918662"/>
            <a:ext cx="1603921" cy="1194921"/>
          </a:xfrm>
          <a:custGeom>
            <a:avLst/>
            <a:gdLst/>
            <a:ahLst/>
            <a:cxnLst/>
            <a:rect r="r" b="b" t="t" l="l"/>
            <a:pathLst>
              <a:path h="1194921" w="1603921">
                <a:moveTo>
                  <a:pt x="0" y="0"/>
                </a:moveTo>
                <a:lnTo>
                  <a:pt x="1603922" y="0"/>
                </a:lnTo>
                <a:lnTo>
                  <a:pt x="1603922" y="1194921"/>
                </a:lnTo>
                <a:lnTo>
                  <a:pt x="0" y="1194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696769" y="4742872"/>
            <a:ext cx="928983" cy="74318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538974" y="170184"/>
            <a:ext cx="9432811" cy="1418888"/>
            <a:chOff x="0" y="0"/>
            <a:chExt cx="2484362" cy="3736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362" cy="373699"/>
            </a:xfrm>
            <a:custGeom>
              <a:avLst/>
              <a:gdLst/>
              <a:ahLst/>
              <a:cxnLst/>
              <a:rect r="r" b="b" t="t" l="l"/>
              <a:pathLst>
                <a:path h="373699" w="2484362">
                  <a:moveTo>
                    <a:pt x="43499" y="0"/>
                  </a:moveTo>
                  <a:lnTo>
                    <a:pt x="2440862" y="0"/>
                  </a:lnTo>
                  <a:cubicBezTo>
                    <a:pt x="2464886" y="0"/>
                    <a:pt x="2484362" y="19475"/>
                    <a:pt x="2484362" y="43499"/>
                  </a:cubicBezTo>
                  <a:lnTo>
                    <a:pt x="2484362" y="330199"/>
                  </a:lnTo>
                  <a:cubicBezTo>
                    <a:pt x="2484362" y="354224"/>
                    <a:pt x="2464886" y="373699"/>
                    <a:pt x="2440862" y="373699"/>
                  </a:cubicBezTo>
                  <a:lnTo>
                    <a:pt x="43499" y="373699"/>
                  </a:lnTo>
                  <a:cubicBezTo>
                    <a:pt x="19475" y="373699"/>
                    <a:pt x="0" y="354224"/>
                    <a:pt x="0" y="330199"/>
                  </a:cubicBezTo>
                  <a:lnTo>
                    <a:pt x="0" y="43499"/>
                  </a:lnTo>
                  <a:cubicBezTo>
                    <a:pt x="0" y="19475"/>
                    <a:pt x="19475" y="0"/>
                    <a:pt x="4349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84362" cy="411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485518">
            <a:off x="10507345" y="1694837"/>
            <a:ext cx="899715" cy="1393924"/>
          </a:xfrm>
          <a:custGeom>
            <a:avLst/>
            <a:gdLst/>
            <a:ahLst/>
            <a:cxnLst/>
            <a:rect r="r" b="b" t="t" l="l"/>
            <a:pathLst>
              <a:path h="1393924" w="899715">
                <a:moveTo>
                  <a:pt x="0" y="0"/>
                </a:moveTo>
                <a:lnTo>
                  <a:pt x="899714" y="0"/>
                </a:lnTo>
                <a:lnTo>
                  <a:pt x="899714" y="1393924"/>
                </a:lnTo>
                <a:lnTo>
                  <a:pt x="0" y="1393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20646" y="4658898"/>
            <a:ext cx="748198" cy="1010482"/>
          </a:xfrm>
          <a:custGeom>
            <a:avLst/>
            <a:gdLst/>
            <a:ahLst/>
            <a:cxnLst/>
            <a:rect r="r" b="b" t="t" l="l"/>
            <a:pathLst>
              <a:path h="1010482" w="748198">
                <a:moveTo>
                  <a:pt x="0" y="0"/>
                </a:moveTo>
                <a:lnTo>
                  <a:pt x="748198" y="0"/>
                </a:lnTo>
                <a:lnTo>
                  <a:pt x="748198" y="1010482"/>
                </a:lnTo>
                <a:lnTo>
                  <a:pt x="0" y="1010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824540" y="4771757"/>
            <a:ext cx="1067708" cy="784765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3338724" y="2143824"/>
            <a:ext cx="921724" cy="804414"/>
          </a:xfrm>
          <a:custGeom>
            <a:avLst/>
            <a:gdLst/>
            <a:ahLst/>
            <a:cxnLst/>
            <a:rect r="r" b="b" t="t" l="l"/>
            <a:pathLst>
              <a:path h="804414" w="921724">
                <a:moveTo>
                  <a:pt x="0" y="0"/>
                </a:moveTo>
                <a:lnTo>
                  <a:pt x="921724" y="0"/>
                </a:lnTo>
                <a:lnTo>
                  <a:pt x="921724" y="804413"/>
                </a:lnTo>
                <a:lnTo>
                  <a:pt x="0" y="8044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00721" y="4517458"/>
            <a:ext cx="523464" cy="1268305"/>
          </a:xfrm>
          <a:custGeom>
            <a:avLst/>
            <a:gdLst/>
            <a:ahLst/>
            <a:cxnLst/>
            <a:rect r="r" b="b" t="t" l="l"/>
            <a:pathLst>
              <a:path h="1268305" w="523464">
                <a:moveTo>
                  <a:pt x="0" y="0"/>
                </a:moveTo>
                <a:lnTo>
                  <a:pt x="523464" y="0"/>
                </a:lnTo>
                <a:lnTo>
                  <a:pt x="523464" y="1268306"/>
                </a:lnTo>
                <a:lnTo>
                  <a:pt x="0" y="1268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80226" y="4443167"/>
            <a:ext cx="761924" cy="1342597"/>
          </a:xfrm>
          <a:custGeom>
            <a:avLst/>
            <a:gdLst/>
            <a:ahLst/>
            <a:cxnLst/>
            <a:rect r="r" b="b" t="t" l="l"/>
            <a:pathLst>
              <a:path h="1342597" w="761924">
                <a:moveTo>
                  <a:pt x="0" y="0"/>
                </a:moveTo>
                <a:lnTo>
                  <a:pt x="761924" y="0"/>
                </a:lnTo>
                <a:lnTo>
                  <a:pt x="761924" y="1342597"/>
                </a:lnTo>
                <a:lnTo>
                  <a:pt x="0" y="1342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80091" y="7225902"/>
            <a:ext cx="1133143" cy="733452"/>
          </a:xfrm>
          <a:custGeom>
            <a:avLst/>
            <a:gdLst/>
            <a:ahLst/>
            <a:cxnLst/>
            <a:rect r="r" b="b" t="t" l="l"/>
            <a:pathLst>
              <a:path h="733452" w="1133143">
                <a:moveTo>
                  <a:pt x="0" y="0"/>
                </a:moveTo>
                <a:lnTo>
                  <a:pt x="1133143" y="0"/>
                </a:lnTo>
                <a:lnTo>
                  <a:pt x="1133143" y="733452"/>
                </a:lnTo>
                <a:lnTo>
                  <a:pt x="0" y="7334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7560112" y="7264942"/>
            <a:ext cx="1202298" cy="823574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0538139" y="7285024"/>
            <a:ext cx="1003477" cy="803492"/>
          </a:xfrm>
          <a:custGeom>
            <a:avLst/>
            <a:gdLst/>
            <a:ahLst/>
            <a:cxnLst/>
            <a:rect r="r" b="b" t="t" l="l"/>
            <a:pathLst>
              <a:path h="803492" w="1003477">
                <a:moveTo>
                  <a:pt x="0" y="0"/>
                </a:moveTo>
                <a:lnTo>
                  <a:pt x="1003477" y="0"/>
                </a:lnTo>
                <a:lnTo>
                  <a:pt x="1003477" y="803492"/>
                </a:lnTo>
                <a:lnTo>
                  <a:pt x="0" y="8034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60448" y="7592628"/>
            <a:ext cx="1470305" cy="2115546"/>
          </a:xfrm>
          <a:custGeom>
            <a:avLst/>
            <a:gdLst/>
            <a:ahLst/>
            <a:cxnLst/>
            <a:rect r="r" b="b" t="t" l="l"/>
            <a:pathLst>
              <a:path h="2115546" w="1470305">
                <a:moveTo>
                  <a:pt x="0" y="0"/>
                </a:moveTo>
                <a:lnTo>
                  <a:pt x="1470305" y="0"/>
                </a:lnTo>
                <a:lnTo>
                  <a:pt x="1470305" y="2115546"/>
                </a:lnTo>
                <a:lnTo>
                  <a:pt x="0" y="2115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20646" y="7264942"/>
            <a:ext cx="973145" cy="973145"/>
          </a:xfrm>
          <a:custGeom>
            <a:avLst/>
            <a:gdLst/>
            <a:ahLst/>
            <a:cxnLst/>
            <a:rect r="r" b="b" t="t" l="l"/>
            <a:pathLst>
              <a:path h="973145" w="973145">
                <a:moveTo>
                  <a:pt x="0" y="0"/>
                </a:moveTo>
                <a:lnTo>
                  <a:pt x="973145" y="0"/>
                </a:lnTo>
                <a:lnTo>
                  <a:pt x="973145" y="973145"/>
                </a:lnTo>
                <a:lnTo>
                  <a:pt x="0" y="9731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943406" y="225578"/>
            <a:ext cx="869046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IDEATION (Brainstorming)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97322" y="3131539"/>
            <a:ext cx="2782628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Braille Printer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00028" y="3131539"/>
            <a:ext cx="2165537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 Alert Button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57202" y="2480741"/>
            <a:ext cx="2381522" cy="229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Language to Text Translator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34049" y="3131539"/>
            <a:ext cx="2081489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Alert LEDs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4745" y="5362233"/>
            <a:ext cx="2484670" cy="172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Multi-Directional Wheelchair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97884" y="5432697"/>
            <a:ext cx="2381522" cy="172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Speach to Text Translator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97875" y="5657382"/>
            <a:ext cx="2381522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Coworker Alert Button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57202" y="5817556"/>
            <a:ext cx="2381522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Stackable Table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61188" y="5496861"/>
            <a:ext cx="2381522" cy="172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to Braille Translator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98569" y="8114262"/>
            <a:ext cx="2350980" cy="172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Automized PWD Work Environment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97875" y="7897895"/>
            <a:ext cx="2381522" cy="172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VR/AR Workplace Simulation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38139" y="8107566"/>
            <a:ext cx="3050607" cy="16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0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Shelving Compartments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97893" y="3131539"/>
            <a:ext cx="2306665" cy="116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Alert Button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58999" y="7921254"/>
            <a:ext cx="2253947" cy="1922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Sensor to Move Objects Away from PWDs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67632" y="2395780"/>
            <a:ext cx="2381522" cy="3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b="true" sz="1941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Move Aside!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53937" y="2706639"/>
          <a:ext cx="11319060" cy="5937697"/>
        </p:xfrm>
        <a:graphic>
          <a:graphicData uri="http://schemas.openxmlformats.org/drawingml/2006/table">
            <a:tbl>
              <a:tblPr/>
              <a:tblGrid>
                <a:gridCol w="2263812"/>
                <a:gridCol w="2263812"/>
                <a:gridCol w="2263812"/>
                <a:gridCol w="2263812"/>
                <a:gridCol w="2263812"/>
              </a:tblGrid>
              <a:tr h="197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2"/>
                        </a:lnSpc>
                        <a:defRPr/>
                      </a:pPr>
                      <a:endParaRPr lang="en-US" sz="1100"/>
                    </a:p>
                  </a:txBody>
                  <a:tcPr marL="174214" marR="174214" marT="174214" marB="174214" anchor="ctr">
                    <a:lnL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86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27329" y="2454380"/>
            <a:ext cx="726886" cy="768822"/>
          </a:xfrm>
          <a:custGeom>
            <a:avLst/>
            <a:gdLst/>
            <a:ahLst/>
            <a:cxnLst/>
            <a:rect r="r" b="b" t="t" l="l"/>
            <a:pathLst>
              <a:path h="768822" w="726886">
                <a:moveTo>
                  <a:pt x="0" y="0"/>
                </a:moveTo>
                <a:lnTo>
                  <a:pt x="726887" y="0"/>
                </a:lnTo>
                <a:lnTo>
                  <a:pt x="726887" y="768822"/>
                </a:lnTo>
                <a:lnTo>
                  <a:pt x="0" y="76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5230" y="2414796"/>
            <a:ext cx="1354648" cy="847989"/>
          </a:xfrm>
          <a:custGeom>
            <a:avLst/>
            <a:gdLst/>
            <a:ahLst/>
            <a:cxnLst/>
            <a:rect r="r" b="b" t="t" l="l"/>
            <a:pathLst>
              <a:path h="847989" w="1354648">
                <a:moveTo>
                  <a:pt x="0" y="0"/>
                </a:moveTo>
                <a:lnTo>
                  <a:pt x="1354648" y="0"/>
                </a:lnTo>
                <a:lnTo>
                  <a:pt x="1354648" y="847989"/>
                </a:lnTo>
                <a:lnTo>
                  <a:pt x="0" y="84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2042" y="2301236"/>
            <a:ext cx="1374305" cy="1023857"/>
          </a:xfrm>
          <a:custGeom>
            <a:avLst/>
            <a:gdLst/>
            <a:ahLst/>
            <a:cxnLst/>
            <a:rect r="r" b="b" t="t" l="l"/>
            <a:pathLst>
              <a:path h="1023857" w="1374305">
                <a:moveTo>
                  <a:pt x="0" y="0"/>
                </a:moveTo>
                <a:lnTo>
                  <a:pt x="1374304" y="0"/>
                </a:lnTo>
                <a:lnTo>
                  <a:pt x="1374304" y="1023857"/>
                </a:lnTo>
                <a:lnTo>
                  <a:pt x="0" y="102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216169" y="4721133"/>
            <a:ext cx="795990" cy="63679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538974" y="170184"/>
            <a:ext cx="9432811" cy="1418888"/>
            <a:chOff x="0" y="0"/>
            <a:chExt cx="2484362" cy="3736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4362" cy="373699"/>
            </a:xfrm>
            <a:custGeom>
              <a:avLst/>
              <a:gdLst/>
              <a:ahLst/>
              <a:cxnLst/>
              <a:rect r="r" b="b" t="t" l="l"/>
              <a:pathLst>
                <a:path h="373699" w="2484362">
                  <a:moveTo>
                    <a:pt x="43499" y="0"/>
                  </a:moveTo>
                  <a:lnTo>
                    <a:pt x="2440862" y="0"/>
                  </a:lnTo>
                  <a:cubicBezTo>
                    <a:pt x="2464886" y="0"/>
                    <a:pt x="2484362" y="19475"/>
                    <a:pt x="2484362" y="43499"/>
                  </a:cubicBezTo>
                  <a:lnTo>
                    <a:pt x="2484362" y="330199"/>
                  </a:lnTo>
                  <a:cubicBezTo>
                    <a:pt x="2484362" y="354224"/>
                    <a:pt x="2464886" y="373699"/>
                    <a:pt x="2440862" y="373699"/>
                  </a:cubicBezTo>
                  <a:lnTo>
                    <a:pt x="43499" y="373699"/>
                  </a:lnTo>
                  <a:cubicBezTo>
                    <a:pt x="19475" y="373699"/>
                    <a:pt x="0" y="354224"/>
                    <a:pt x="0" y="330199"/>
                  </a:cubicBezTo>
                  <a:lnTo>
                    <a:pt x="0" y="43499"/>
                  </a:lnTo>
                  <a:cubicBezTo>
                    <a:pt x="0" y="19475"/>
                    <a:pt x="19475" y="0"/>
                    <a:pt x="4349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84362" cy="411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485518">
            <a:off x="7624383" y="2109454"/>
            <a:ext cx="770912" cy="1194370"/>
          </a:xfrm>
          <a:custGeom>
            <a:avLst/>
            <a:gdLst/>
            <a:ahLst/>
            <a:cxnLst/>
            <a:rect r="r" b="b" t="t" l="l"/>
            <a:pathLst>
              <a:path h="1194370" w="770912">
                <a:moveTo>
                  <a:pt x="0" y="0"/>
                </a:moveTo>
                <a:lnTo>
                  <a:pt x="770912" y="0"/>
                </a:lnTo>
                <a:lnTo>
                  <a:pt x="770912" y="1194370"/>
                </a:lnTo>
                <a:lnTo>
                  <a:pt x="0" y="119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269" y="4649181"/>
            <a:ext cx="641086" cy="865822"/>
          </a:xfrm>
          <a:custGeom>
            <a:avLst/>
            <a:gdLst/>
            <a:ahLst/>
            <a:cxnLst/>
            <a:rect r="r" b="b" t="t" l="l"/>
            <a:pathLst>
              <a:path h="865822" w="641086">
                <a:moveTo>
                  <a:pt x="0" y="0"/>
                </a:moveTo>
                <a:lnTo>
                  <a:pt x="641087" y="0"/>
                </a:lnTo>
                <a:lnTo>
                  <a:pt x="641087" y="865822"/>
                </a:lnTo>
                <a:lnTo>
                  <a:pt x="0" y="86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755126" y="4745883"/>
            <a:ext cx="914855" cy="672419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0050424" y="2494164"/>
            <a:ext cx="789770" cy="689254"/>
          </a:xfrm>
          <a:custGeom>
            <a:avLst/>
            <a:gdLst/>
            <a:ahLst/>
            <a:cxnLst/>
            <a:rect r="r" b="b" t="t" l="l"/>
            <a:pathLst>
              <a:path h="689254" w="789770">
                <a:moveTo>
                  <a:pt x="0" y="0"/>
                </a:moveTo>
                <a:lnTo>
                  <a:pt x="789770" y="0"/>
                </a:lnTo>
                <a:lnTo>
                  <a:pt x="789770" y="689254"/>
                </a:lnTo>
                <a:lnTo>
                  <a:pt x="0" y="689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04392" y="4527989"/>
            <a:ext cx="448525" cy="1086735"/>
          </a:xfrm>
          <a:custGeom>
            <a:avLst/>
            <a:gdLst/>
            <a:ahLst/>
            <a:cxnLst/>
            <a:rect r="r" b="b" t="t" l="l"/>
            <a:pathLst>
              <a:path h="1086735" w="448525">
                <a:moveTo>
                  <a:pt x="0" y="0"/>
                </a:moveTo>
                <a:lnTo>
                  <a:pt x="448525" y="0"/>
                </a:lnTo>
                <a:lnTo>
                  <a:pt x="448525" y="1086736"/>
                </a:lnTo>
                <a:lnTo>
                  <a:pt x="0" y="10867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71668" y="4464334"/>
            <a:ext cx="652847" cy="1150391"/>
          </a:xfrm>
          <a:custGeom>
            <a:avLst/>
            <a:gdLst/>
            <a:ahLst/>
            <a:cxnLst/>
            <a:rect r="r" b="b" t="t" l="l"/>
            <a:pathLst>
              <a:path h="1150391" w="652847">
                <a:moveTo>
                  <a:pt x="0" y="0"/>
                </a:moveTo>
                <a:lnTo>
                  <a:pt x="652847" y="0"/>
                </a:lnTo>
                <a:lnTo>
                  <a:pt x="652847" y="1150391"/>
                </a:lnTo>
                <a:lnTo>
                  <a:pt x="0" y="11503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31357" y="6848693"/>
            <a:ext cx="970923" cy="628452"/>
          </a:xfrm>
          <a:custGeom>
            <a:avLst/>
            <a:gdLst/>
            <a:ahLst/>
            <a:cxnLst/>
            <a:rect r="r" b="b" t="t" l="l"/>
            <a:pathLst>
              <a:path h="628452" w="970923">
                <a:moveTo>
                  <a:pt x="0" y="0"/>
                </a:moveTo>
                <a:lnTo>
                  <a:pt x="970923" y="0"/>
                </a:lnTo>
                <a:lnTo>
                  <a:pt x="970923" y="628452"/>
                </a:lnTo>
                <a:lnTo>
                  <a:pt x="0" y="6284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5099075" y="6882145"/>
            <a:ext cx="1030178" cy="705672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7650769" y="6899352"/>
            <a:ext cx="859819" cy="688465"/>
          </a:xfrm>
          <a:custGeom>
            <a:avLst/>
            <a:gdLst/>
            <a:ahLst/>
            <a:cxnLst/>
            <a:rect r="r" b="b" t="t" l="l"/>
            <a:pathLst>
              <a:path h="688465" w="859819">
                <a:moveTo>
                  <a:pt x="0" y="0"/>
                </a:moveTo>
                <a:lnTo>
                  <a:pt x="859820" y="0"/>
                </a:lnTo>
                <a:lnTo>
                  <a:pt x="859820" y="688464"/>
                </a:lnTo>
                <a:lnTo>
                  <a:pt x="0" y="6884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40194" y="7162919"/>
            <a:ext cx="1259816" cy="1812686"/>
          </a:xfrm>
          <a:custGeom>
            <a:avLst/>
            <a:gdLst/>
            <a:ahLst/>
            <a:cxnLst/>
            <a:rect r="r" b="b" t="t" l="l"/>
            <a:pathLst>
              <a:path h="1812686" w="1259816">
                <a:moveTo>
                  <a:pt x="0" y="0"/>
                </a:moveTo>
                <a:lnTo>
                  <a:pt x="1259816" y="0"/>
                </a:lnTo>
                <a:lnTo>
                  <a:pt x="1259816" y="1812686"/>
                </a:lnTo>
                <a:lnTo>
                  <a:pt x="0" y="18126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1269" y="6882145"/>
            <a:ext cx="833830" cy="833830"/>
          </a:xfrm>
          <a:custGeom>
            <a:avLst/>
            <a:gdLst/>
            <a:ahLst/>
            <a:cxnLst/>
            <a:rect r="r" b="b" t="t" l="l"/>
            <a:pathLst>
              <a:path h="833830" w="833830">
                <a:moveTo>
                  <a:pt x="0" y="0"/>
                </a:moveTo>
                <a:lnTo>
                  <a:pt x="833830" y="0"/>
                </a:lnTo>
                <a:lnTo>
                  <a:pt x="833830" y="833829"/>
                </a:lnTo>
                <a:lnTo>
                  <a:pt x="0" y="83382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5757797" y="2888666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2"/>
                </a:lnTo>
                <a:lnTo>
                  <a:pt x="0" y="2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943406" y="225578"/>
            <a:ext cx="869046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SCAMPER FRAMEWORK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88011" y="3332277"/>
            <a:ext cx="2384268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Braille Printer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62544" y="3332277"/>
            <a:ext cx="1855519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 Alert Button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09839" y="2774646"/>
            <a:ext cx="2040585" cy="197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Language to Text Translator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6206" y="3332277"/>
            <a:ext cx="1783504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Alert LEDs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1812" y="5243625"/>
            <a:ext cx="2128966" cy="148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Multi-Directional Wheelchair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75023" y="5304001"/>
            <a:ext cx="2040585" cy="148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Speach to Text Translator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59852" y="5496520"/>
            <a:ext cx="2040585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Coworker Alert Button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09839" y="5633764"/>
            <a:ext cx="2040585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Stackable Table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98092" y="5358980"/>
            <a:ext cx="2040585" cy="148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to Braille Translator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0772" y="7601674"/>
            <a:ext cx="2014415" cy="148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Automized PWD Work Environment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59852" y="7416282"/>
            <a:ext cx="2040585" cy="148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VR/AR Workplace Simulation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50769" y="7605462"/>
            <a:ext cx="2613883" cy="143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sz="26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Shelving Compartments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0194" y="3332277"/>
            <a:ext cx="1976444" cy="10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Alert Button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41705" y="7439025"/>
            <a:ext cx="1931273" cy="165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sz="23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Sensor to Move Objects Away from PWDs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92262" y="2712757"/>
            <a:ext cx="2040585" cy="28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  <a:spcBef>
                <a:spcPct val="0"/>
              </a:spcBef>
            </a:pPr>
            <a:r>
              <a:rPr lang="en-US" b="true" sz="1663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Move Aside!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19651" y="2927439"/>
            <a:ext cx="4867877" cy="587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SUBSTITUTE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MODIFY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</a:t>
            </a:r>
          </a:p>
          <a:p>
            <a:pPr algn="l" marL="1012941" indent="-506471" lvl="1">
              <a:lnSpc>
                <a:spcPts val="6568"/>
              </a:lnSpc>
              <a:buFont typeface="Arial"/>
              <a:buChar char="•"/>
            </a:pPr>
            <a:r>
              <a:rPr lang="en-US" sz="469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5400000">
            <a:off x="8329381" y="2974500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1"/>
                </a:lnTo>
                <a:lnTo>
                  <a:pt x="0" y="200971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5400000">
            <a:off x="994117" y="5087683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2"/>
                </a:lnTo>
                <a:lnTo>
                  <a:pt x="0" y="2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5400000">
            <a:off x="750514" y="7330378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2"/>
                </a:lnTo>
                <a:lnTo>
                  <a:pt x="0" y="2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5400000">
            <a:off x="3290407" y="7285573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1"/>
                </a:lnTo>
                <a:lnTo>
                  <a:pt x="0" y="200971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5400000">
            <a:off x="5830299" y="7240767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2"/>
                </a:lnTo>
                <a:lnTo>
                  <a:pt x="0" y="2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5400000">
            <a:off x="3365520" y="2960123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2"/>
                </a:lnTo>
                <a:lnTo>
                  <a:pt x="0" y="2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5400000">
            <a:off x="10762230" y="5156131"/>
            <a:ext cx="1512308" cy="2009712"/>
          </a:xfrm>
          <a:custGeom>
            <a:avLst/>
            <a:gdLst/>
            <a:ahLst/>
            <a:cxnLst/>
            <a:rect r="r" b="b" t="t" l="l"/>
            <a:pathLst>
              <a:path h="2009712" w="1512308">
                <a:moveTo>
                  <a:pt x="0" y="0"/>
                </a:moveTo>
                <a:lnTo>
                  <a:pt x="1512308" y="0"/>
                </a:lnTo>
                <a:lnTo>
                  <a:pt x="1512308" y="2009711"/>
                </a:lnTo>
                <a:lnTo>
                  <a:pt x="0" y="200971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6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9926" y="1566653"/>
            <a:ext cx="19633980" cy="9906013"/>
            <a:chOff x="0" y="0"/>
            <a:chExt cx="5171089" cy="26089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2608991"/>
            </a:xfrm>
            <a:custGeom>
              <a:avLst/>
              <a:gdLst/>
              <a:ahLst/>
              <a:cxnLst/>
              <a:rect r="r" b="b" t="t" l="l"/>
              <a:pathLst>
                <a:path h="260899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2608991"/>
                  </a:lnTo>
                  <a:lnTo>
                    <a:pt x="0" y="2608991"/>
                  </a:lnTo>
                  <a:close/>
                </a:path>
              </a:pathLst>
            </a:custGeom>
            <a:solidFill>
              <a:srgbClr val="D0B4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1089" cy="2656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010114" y="-259618"/>
            <a:ext cx="19746918" cy="10724800"/>
            <a:chOff x="0" y="0"/>
            <a:chExt cx="5200834" cy="28246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34" cy="2824639"/>
            </a:xfrm>
            <a:custGeom>
              <a:avLst/>
              <a:gdLst/>
              <a:ahLst/>
              <a:cxnLst/>
              <a:rect r="r" b="b" t="t" l="l"/>
              <a:pathLst>
                <a:path h="2824639" w="5200834">
                  <a:moveTo>
                    <a:pt x="12154" y="0"/>
                  </a:moveTo>
                  <a:lnTo>
                    <a:pt x="5188681" y="0"/>
                  </a:lnTo>
                  <a:cubicBezTo>
                    <a:pt x="5191904" y="0"/>
                    <a:pt x="5194995" y="1280"/>
                    <a:pt x="5197275" y="3560"/>
                  </a:cubicBezTo>
                  <a:cubicBezTo>
                    <a:pt x="5199554" y="5839"/>
                    <a:pt x="5200834" y="8930"/>
                    <a:pt x="5200834" y="12154"/>
                  </a:cubicBezTo>
                  <a:lnTo>
                    <a:pt x="5200834" y="2812485"/>
                  </a:lnTo>
                  <a:cubicBezTo>
                    <a:pt x="5200834" y="2819197"/>
                    <a:pt x="5195393" y="2824639"/>
                    <a:pt x="5188681" y="2824639"/>
                  </a:cubicBezTo>
                  <a:lnTo>
                    <a:pt x="12154" y="2824639"/>
                  </a:lnTo>
                  <a:cubicBezTo>
                    <a:pt x="8930" y="2824639"/>
                    <a:pt x="5839" y="2823358"/>
                    <a:pt x="3560" y="2821079"/>
                  </a:cubicBezTo>
                  <a:cubicBezTo>
                    <a:pt x="1280" y="2818800"/>
                    <a:pt x="0" y="2815708"/>
                    <a:pt x="0" y="2812485"/>
                  </a:cubicBezTo>
                  <a:lnTo>
                    <a:pt x="0" y="12154"/>
                  </a:lnTo>
                  <a:cubicBezTo>
                    <a:pt x="0" y="8930"/>
                    <a:pt x="1280" y="5839"/>
                    <a:pt x="3560" y="3560"/>
                  </a:cubicBezTo>
                  <a:cubicBezTo>
                    <a:pt x="5839" y="1280"/>
                    <a:pt x="8930" y="0"/>
                    <a:pt x="12154" y="0"/>
                  </a:cubicBezTo>
                  <a:close/>
                </a:path>
              </a:pathLst>
            </a:custGeom>
            <a:solidFill>
              <a:srgbClr val="E9C46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00834" cy="2862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0970" y="2689319"/>
            <a:ext cx="8693030" cy="6324791"/>
          </a:xfrm>
          <a:custGeom>
            <a:avLst/>
            <a:gdLst/>
            <a:ahLst/>
            <a:cxnLst/>
            <a:rect r="r" b="b" t="t" l="l"/>
            <a:pathLst>
              <a:path h="6324791" w="8693030">
                <a:moveTo>
                  <a:pt x="0" y="0"/>
                </a:moveTo>
                <a:lnTo>
                  <a:pt x="8693030" y="0"/>
                </a:lnTo>
                <a:lnTo>
                  <a:pt x="8693030" y="6324792"/>
                </a:lnTo>
                <a:lnTo>
                  <a:pt x="0" y="63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1771" y="393985"/>
            <a:ext cx="841622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72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Table of Contents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422285" y="2077324"/>
          <a:ext cx="7315200" cy="7688567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Background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Sense &amp; Sensibiliy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Ideation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Concept Strengthening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Final Solutions &amp; Prototypes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  <a:tr h="1281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8E5D0A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Co-Creation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9CD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450970" y="843756"/>
            <a:ext cx="1651132" cy="1622237"/>
          </a:xfrm>
          <a:custGeom>
            <a:avLst/>
            <a:gdLst/>
            <a:ahLst/>
            <a:cxnLst/>
            <a:rect r="r" b="b" t="t" l="l"/>
            <a:pathLst>
              <a:path h="1622237" w="1651132">
                <a:moveTo>
                  <a:pt x="0" y="0"/>
                </a:moveTo>
                <a:lnTo>
                  <a:pt x="1651132" y="0"/>
                </a:lnTo>
                <a:lnTo>
                  <a:pt x="1651132" y="1622237"/>
                </a:lnTo>
                <a:lnTo>
                  <a:pt x="0" y="162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0980" y="-319350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736" y="2372392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47736" y="408248"/>
            <a:ext cx="11099589" cy="1777326"/>
            <a:chOff x="0" y="0"/>
            <a:chExt cx="2923349" cy="468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541598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IDEATION (Concept Sketch)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15657" y="2644762"/>
            <a:ext cx="5225649" cy="7113153"/>
            <a:chOff x="0" y="0"/>
            <a:chExt cx="6350000" cy="86436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8"/>
              <a:stretch>
                <a:fillRect l="-3320" t="0" r="-31363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953091" y="7000561"/>
            <a:ext cx="5092996" cy="2757355"/>
          </a:xfrm>
          <a:custGeom>
            <a:avLst/>
            <a:gdLst/>
            <a:ahLst/>
            <a:cxnLst/>
            <a:rect r="r" b="b" t="t" l="l"/>
            <a:pathLst>
              <a:path h="2757355" w="5092996">
                <a:moveTo>
                  <a:pt x="0" y="0"/>
                </a:moveTo>
                <a:lnTo>
                  <a:pt x="5092996" y="0"/>
                </a:lnTo>
                <a:lnTo>
                  <a:pt x="5092996" y="2757354"/>
                </a:lnTo>
                <a:lnTo>
                  <a:pt x="0" y="2757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670" t="-102600" r="-449" b="-5122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893229" y="2644762"/>
            <a:ext cx="5316652" cy="4237431"/>
          </a:xfrm>
          <a:custGeom>
            <a:avLst/>
            <a:gdLst/>
            <a:ahLst/>
            <a:cxnLst/>
            <a:rect r="r" b="b" t="t" l="l"/>
            <a:pathLst>
              <a:path h="4237431" w="5316652">
                <a:moveTo>
                  <a:pt x="0" y="0"/>
                </a:moveTo>
                <a:lnTo>
                  <a:pt x="5316652" y="0"/>
                </a:lnTo>
                <a:lnTo>
                  <a:pt x="5316652" y="4237431"/>
                </a:lnTo>
                <a:lnTo>
                  <a:pt x="0" y="4237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472629" y="2944588"/>
            <a:ext cx="4467160" cy="6813327"/>
          </a:xfrm>
          <a:custGeom>
            <a:avLst/>
            <a:gdLst/>
            <a:ahLst/>
            <a:cxnLst/>
            <a:rect r="r" b="b" t="t" l="l"/>
            <a:pathLst>
              <a:path h="6813327" w="4467160">
                <a:moveTo>
                  <a:pt x="0" y="0"/>
                </a:moveTo>
                <a:lnTo>
                  <a:pt x="4467161" y="0"/>
                </a:lnTo>
                <a:lnTo>
                  <a:pt x="4467161" y="6813327"/>
                </a:lnTo>
                <a:lnTo>
                  <a:pt x="0" y="68133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  <p:sp>
        <p:nvSpPr>
          <p:cNvPr name="TextBox 18" id="18"/>
          <p:cNvSpPr txBox="true"/>
          <p:nvPr/>
        </p:nvSpPr>
        <p:spPr>
          <a:xfrm rot="0">
            <a:off x="7953091" y="2174862"/>
            <a:ext cx="508076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FLOORPLAN FOR WORKPLACE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66806" y="2362187"/>
            <a:ext cx="187880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STACKIBLE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32111" y="8788400"/>
            <a:ext cx="277884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SHELF TO TABLE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08914" y="9776965"/>
            <a:ext cx="492494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DRAWING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2990" y="4507621"/>
            <a:ext cx="19633980" cy="6125703"/>
            <a:chOff x="0" y="0"/>
            <a:chExt cx="5171089" cy="1613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1613354"/>
            </a:xfrm>
            <a:custGeom>
              <a:avLst/>
              <a:gdLst/>
              <a:ahLst/>
              <a:cxnLst/>
              <a:rect r="r" b="b" t="t" l="l"/>
              <a:pathLst>
                <a:path h="1613354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4622" y="198390"/>
            <a:ext cx="1588156" cy="1660619"/>
          </a:xfrm>
          <a:custGeom>
            <a:avLst/>
            <a:gdLst/>
            <a:ahLst/>
            <a:cxnLst/>
            <a:rect r="r" b="b" t="t" l="l"/>
            <a:pathLst>
              <a:path h="1660619" w="1588156">
                <a:moveTo>
                  <a:pt x="0" y="0"/>
                </a:moveTo>
                <a:lnTo>
                  <a:pt x="1588156" y="0"/>
                </a:lnTo>
                <a:lnTo>
                  <a:pt x="1588156" y="1660620"/>
                </a:lnTo>
                <a:lnTo>
                  <a:pt x="0" y="166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2078" y="1592634"/>
            <a:ext cx="6743155" cy="8297938"/>
          </a:xfrm>
          <a:custGeom>
            <a:avLst/>
            <a:gdLst/>
            <a:ahLst/>
            <a:cxnLst/>
            <a:rect r="r" b="b" t="t" l="l"/>
            <a:pathLst>
              <a:path h="8297938" w="6743155">
                <a:moveTo>
                  <a:pt x="0" y="0"/>
                </a:moveTo>
                <a:lnTo>
                  <a:pt x="6743155" y="0"/>
                </a:lnTo>
                <a:lnTo>
                  <a:pt x="6743155" y="8297938"/>
                </a:lnTo>
                <a:lnTo>
                  <a:pt x="0" y="829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01638" y="252459"/>
            <a:ext cx="11099589" cy="1777326"/>
            <a:chOff x="0" y="0"/>
            <a:chExt cx="2923349" cy="468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48902" y="691352"/>
            <a:ext cx="1049958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72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How our concept helps the persona?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85007" y="2382588"/>
            <a:ext cx="9520955" cy="16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7"/>
              </a:lnSpc>
              <a:spcBef>
                <a:spcPct val="0"/>
              </a:spcBef>
            </a:pPr>
            <a:r>
              <a:rPr lang="en-US" b="true" sz="303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Ensuring an inclusive workplace that helps PWDs to be more efficient and productive with whichever work they are employed in.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48902" y="5022629"/>
            <a:ext cx="11099589" cy="1777326"/>
            <a:chOff x="0" y="0"/>
            <a:chExt cx="2923349" cy="468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048902" y="5461521"/>
            <a:ext cx="10499589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72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What are the features of this concept?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00817" y="7233038"/>
            <a:ext cx="2790183" cy="2788648"/>
            <a:chOff x="0" y="0"/>
            <a:chExt cx="734863" cy="7344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4863" cy="734459"/>
            </a:xfrm>
            <a:custGeom>
              <a:avLst/>
              <a:gdLst/>
              <a:ahLst/>
              <a:cxnLst/>
              <a:rect r="r" b="b" t="t" l="l"/>
              <a:pathLst>
                <a:path h="734459" w="734863">
                  <a:moveTo>
                    <a:pt x="147059" y="0"/>
                  </a:moveTo>
                  <a:lnTo>
                    <a:pt x="587804" y="0"/>
                  </a:lnTo>
                  <a:cubicBezTo>
                    <a:pt x="626806" y="0"/>
                    <a:pt x="664211" y="15494"/>
                    <a:pt x="691790" y="43073"/>
                  </a:cubicBezTo>
                  <a:cubicBezTo>
                    <a:pt x="719369" y="70652"/>
                    <a:pt x="734863" y="108057"/>
                    <a:pt x="734863" y="147059"/>
                  </a:cubicBezTo>
                  <a:lnTo>
                    <a:pt x="734863" y="587400"/>
                  </a:lnTo>
                  <a:cubicBezTo>
                    <a:pt x="734863" y="626402"/>
                    <a:pt x="719369" y="663807"/>
                    <a:pt x="691790" y="691386"/>
                  </a:cubicBezTo>
                  <a:cubicBezTo>
                    <a:pt x="664211" y="718965"/>
                    <a:pt x="626806" y="734459"/>
                    <a:pt x="587804" y="734459"/>
                  </a:cubicBezTo>
                  <a:lnTo>
                    <a:pt x="147059" y="734459"/>
                  </a:lnTo>
                  <a:cubicBezTo>
                    <a:pt x="108057" y="734459"/>
                    <a:pt x="70652" y="718965"/>
                    <a:pt x="43073" y="691386"/>
                  </a:cubicBezTo>
                  <a:cubicBezTo>
                    <a:pt x="15494" y="663807"/>
                    <a:pt x="0" y="626402"/>
                    <a:pt x="0" y="587400"/>
                  </a:cubicBezTo>
                  <a:lnTo>
                    <a:pt x="0" y="147059"/>
                  </a:lnTo>
                  <a:cubicBezTo>
                    <a:pt x="0" y="108057"/>
                    <a:pt x="15494" y="70652"/>
                    <a:pt x="43073" y="43073"/>
                  </a:cubicBezTo>
                  <a:cubicBezTo>
                    <a:pt x="70652" y="15494"/>
                    <a:pt x="108057" y="0"/>
                    <a:pt x="147059" y="0"/>
                  </a:cubicBezTo>
                  <a:close/>
                </a:path>
              </a:pathLst>
            </a:custGeom>
            <a:solidFill>
              <a:srgbClr val="FDF9D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34863" cy="772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81736" y="7551423"/>
            <a:ext cx="2087606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 Plan</a:t>
            </a:r>
          </a:p>
          <a:p>
            <a:pPr algn="ctr">
              <a:lnSpc>
                <a:spcPts val="4345"/>
              </a:lnSpc>
            </a:pP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railing in toilet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ables and Storage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Ramps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50392" y="7233038"/>
            <a:ext cx="2790183" cy="2788648"/>
            <a:chOff x="0" y="0"/>
            <a:chExt cx="734863" cy="7344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4863" cy="734459"/>
            </a:xfrm>
            <a:custGeom>
              <a:avLst/>
              <a:gdLst/>
              <a:ahLst/>
              <a:cxnLst/>
              <a:rect r="r" b="b" t="t" l="l"/>
              <a:pathLst>
                <a:path h="734459" w="734863">
                  <a:moveTo>
                    <a:pt x="147059" y="0"/>
                  </a:moveTo>
                  <a:lnTo>
                    <a:pt x="587804" y="0"/>
                  </a:lnTo>
                  <a:cubicBezTo>
                    <a:pt x="626806" y="0"/>
                    <a:pt x="664211" y="15494"/>
                    <a:pt x="691790" y="43073"/>
                  </a:cubicBezTo>
                  <a:cubicBezTo>
                    <a:pt x="719369" y="70652"/>
                    <a:pt x="734863" y="108057"/>
                    <a:pt x="734863" y="147059"/>
                  </a:cubicBezTo>
                  <a:lnTo>
                    <a:pt x="734863" y="587400"/>
                  </a:lnTo>
                  <a:cubicBezTo>
                    <a:pt x="734863" y="626402"/>
                    <a:pt x="719369" y="663807"/>
                    <a:pt x="691790" y="691386"/>
                  </a:cubicBezTo>
                  <a:cubicBezTo>
                    <a:pt x="664211" y="718965"/>
                    <a:pt x="626806" y="734459"/>
                    <a:pt x="587804" y="734459"/>
                  </a:cubicBezTo>
                  <a:lnTo>
                    <a:pt x="147059" y="734459"/>
                  </a:lnTo>
                  <a:cubicBezTo>
                    <a:pt x="108057" y="734459"/>
                    <a:pt x="70652" y="718965"/>
                    <a:pt x="43073" y="691386"/>
                  </a:cubicBezTo>
                  <a:cubicBezTo>
                    <a:pt x="15494" y="663807"/>
                    <a:pt x="0" y="626402"/>
                    <a:pt x="0" y="587400"/>
                  </a:cubicBezTo>
                  <a:lnTo>
                    <a:pt x="0" y="147059"/>
                  </a:lnTo>
                  <a:cubicBezTo>
                    <a:pt x="0" y="108057"/>
                    <a:pt x="15494" y="70652"/>
                    <a:pt x="43073" y="43073"/>
                  </a:cubicBezTo>
                  <a:cubicBezTo>
                    <a:pt x="70652" y="15494"/>
                    <a:pt x="108057" y="0"/>
                    <a:pt x="147059" y="0"/>
                  </a:cubicBezTo>
                  <a:close/>
                </a:path>
              </a:pathLst>
            </a:custGeom>
            <a:solidFill>
              <a:srgbClr val="FDF9D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4863" cy="772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78346" y="7384735"/>
            <a:ext cx="2332083" cy="264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Retractable worktable</a:t>
            </a:r>
          </a:p>
          <a:p>
            <a:pPr algn="ctr">
              <a:lnSpc>
                <a:spcPts val="3498"/>
              </a:lnSpc>
            </a:pP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to text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system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movement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097775" y="7233038"/>
            <a:ext cx="2790183" cy="2788648"/>
            <a:chOff x="0" y="0"/>
            <a:chExt cx="734863" cy="7344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4863" cy="734459"/>
            </a:xfrm>
            <a:custGeom>
              <a:avLst/>
              <a:gdLst/>
              <a:ahLst/>
              <a:cxnLst/>
              <a:rect r="r" b="b" t="t" l="l"/>
              <a:pathLst>
                <a:path h="734459" w="734863">
                  <a:moveTo>
                    <a:pt x="147059" y="0"/>
                  </a:moveTo>
                  <a:lnTo>
                    <a:pt x="587804" y="0"/>
                  </a:lnTo>
                  <a:cubicBezTo>
                    <a:pt x="626806" y="0"/>
                    <a:pt x="664211" y="15494"/>
                    <a:pt x="691790" y="43073"/>
                  </a:cubicBezTo>
                  <a:cubicBezTo>
                    <a:pt x="719369" y="70652"/>
                    <a:pt x="734863" y="108057"/>
                    <a:pt x="734863" y="147059"/>
                  </a:cubicBezTo>
                  <a:lnTo>
                    <a:pt x="734863" y="587400"/>
                  </a:lnTo>
                  <a:cubicBezTo>
                    <a:pt x="734863" y="626402"/>
                    <a:pt x="719369" y="663807"/>
                    <a:pt x="691790" y="691386"/>
                  </a:cubicBezTo>
                  <a:cubicBezTo>
                    <a:pt x="664211" y="718965"/>
                    <a:pt x="626806" y="734459"/>
                    <a:pt x="587804" y="734459"/>
                  </a:cubicBezTo>
                  <a:lnTo>
                    <a:pt x="147059" y="734459"/>
                  </a:lnTo>
                  <a:cubicBezTo>
                    <a:pt x="108057" y="734459"/>
                    <a:pt x="70652" y="718965"/>
                    <a:pt x="43073" y="691386"/>
                  </a:cubicBezTo>
                  <a:cubicBezTo>
                    <a:pt x="15494" y="663807"/>
                    <a:pt x="0" y="626402"/>
                    <a:pt x="0" y="587400"/>
                  </a:cubicBezTo>
                  <a:lnTo>
                    <a:pt x="0" y="147059"/>
                  </a:lnTo>
                  <a:cubicBezTo>
                    <a:pt x="0" y="108057"/>
                    <a:pt x="15494" y="70652"/>
                    <a:pt x="43073" y="43073"/>
                  </a:cubicBezTo>
                  <a:cubicBezTo>
                    <a:pt x="70652" y="15494"/>
                    <a:pt x="108057" y="0"/>
                    <a:pt x="147059" y="0"/>
                  </a:cubicBezTo>
                  <a:close/>
                </a:path>
              </a:pathLst>
            </a:custGeom>
            <a:solidFill>
              <a:srgbClr val="FDF9D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34863" cy="772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326375" y="7352405"/>
            <a:ext cx="2286766" cy="264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</a:t>
            </a:r>
          </a:p>
          <a:p>
            <a:pPr algn="ctr">
              <a:lnSpc>
                <a:spcPts val="3498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</a:p>
          <a:p>
            <a:pPr algn="ctr">
              <a:lnSpc>
                <a:spcPts val="3498"/>
              </a:lnSpc>
            </a:pP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co-worker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co-worker</a:t>
            </a:r>
          </a:p>
          <a:p>
            <a:pPr algn="ctr">
              <a:lnSpc>
                <a:spcPts val="254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co-worker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18790"/>
            <a:ext cx="19633980" cy="3419964"/>
            <a:chOff x="0" y="0"/>
            <a:chExt cx="5171089" cy="90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1081" y="481099"/>
            <a:ext cx="16305246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HOW THE SOLUTION MEETS THE USER’S NEEDS?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41226" y="5588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9605" y="7564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8799882" y="5969131"/>
            <a:ext cx="27720573" cy="10287000"/>
            <a:chOff x="0" y="0"/>
            <a:chExt cx="7300892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5916" y="3300478"/>
            <a:ext cx="4275563" cy="6612712"/>
            <a:chOff x="0" y="0"/>
            <a:chExt cx="1126074" cy="1741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00668" y="2547241"/>
            <a:ext cx="4666059" cy="75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</a:pPr>
            <a:r>
              <a:rPr lang="en-US" b="true" sz="5399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Enhanced Mobility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8081" y="2547241"/>
            <a:ext cx="4271837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Ease of Use for PWDs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966872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28832" y="3911731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940066" y="3320637"/>
            <a:ext cx="4275563" cy="6612712"/>
            <a:chOff x="0" y="0"/>
            <a:chExt cx="1126074" cy="1741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62478" y="3300478"/>
            <a:ext cx="4275563" cy="6612712"/>
            <a:chOff x="0" y="0"/>
            <a:chExt cx="1126074" cy="17416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6074" cy="1741619"/>
            </a:xfrm>
            <a:custGeom>
              <a:avLst/>
              <a:gdLst/>
              <a:ahLst/>
              <a:cxnLst/>
              <a:rect r="r" b="b" t="t" l="l"/>
              <a:pathLst>
                <a:path h="1741619" w="1126074">
                  <a:moveTo>
                    <a:pt x="95969" y="0"/>
                  </a:moveTo>
                  <a:lnTo>
                    <a:pt x="1030105" y="0"/>
                  </a:lnTo>
                  <a:cubicBezTo>
                    <a:pt x="1055558" y="0"/>
                    <a:pt x="1079968" y="10111"/>
                    <a:pt x="1097966" y="28109"/>
                  </a:cubicBezTo>
                  <a:cubicBezTo>
                    <a:pt x="1115963" y="46106"/>
                    <a:pt x="1126074" y="70516"/>
                    <a:pt x="1126074" y="95969"/>
                  </a:cubicBezTo>
                  <a:lnTo>
                    <a:pt x="1126074" y="1645650"/>
                  </a:lnTo>
                  <a:cubicBezTo>
                    <a:pt x="1126074" y="1671103"/>
                    <a:pt x="1115963" y="1695513"/>
                    <a:pt x="1097966" y="1713511"/>
                  </a:cubicBezTo>
                  <a:cubicBezTo>
                    <a:pt x="1079968" y="1731508"/>
                    <a:pt x="1055558" y="1741619"/>
                    <a:pt x="1030105" y="1741619"/>
                  </a:cubicBezTo>
                  <a:lnTo>
                    <a:pt x="95969" y="1741619"/>
                  </a:lnTo>
                  <a:cubicBezTo>
                    <a:pt x="70516" y="1741619"/>
                    <a:pt x="46106" y="1731508"/>
                    <a:pt x="28109" y="1713511"/>
                  </a:cubicBezTo>
                  <a:cubicBezTo>
                    <a:pt x="10111" y="1695513"/>
                    <a:pt x="0" y="1671103"/>
                    <a:pt x="0" y="1645650"/>
                  </a:cubicBezTo>
                  <a:lnTo>
                    <a:pt x="0" y="95969"/>
                  </a:lnTo>
                  <a:cubicBezTo>
                    <a:pt x="0" y="70516"/>
                    <a:pt x="10111" y="46106"/>
                    <a:pt x="28109" y="28109"/>
                  </a:cubicBezTo>
                  <a:cubicBezTo>
                    <a:pt x="46106" y="10111"/>
                    <a:pt x="70516" y="0"/>
                    <a:pt x="9596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26074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631133" y="2547240"/>
            <a:ext cx="5338253" cy="7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Promoting Independence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3135" y="3666883"/>
            <a:ext cx="4001125" cy="575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for Movement</a:t>
            </a:r>
          </a:p>
          <a:p>
            <a:pPr algn="ctr">
              <a:lnSpc>
                <a:spcPts val="1272"/>
              </a:lnSpc>
            </a:pPr>
          </a:p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Retractable extension creates a clear pathway for easy mobility.</a:t>
            </a:r>
          </a:p>
          <a:p>
            <a:pPr algn="ctr">
              <a:lnSpc>
                <a:spcPts val="4312"/>
              </a:lnSpc>
            </a:pPr>
          </a:p>
          <a:p>
            <a:pPr algn="ctr">
              <a:lnSpc>
                <a:spcPts val="5553"/>
              </a:lnSpc>
            </a:pPr>
          </a:p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Comfortable </a:t>
            </a:r>
          </a:p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</a:p>
          <a:p>
            <a:pPr algn="ctr">
              <a:lnSpc>
                <a:spcPts val="1321"/>
              </a:lnSpc>
            </a:pPr>
          </a:p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Ample legroom allows users sit comfortably.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29366" y="3666883"/>
            <a:ext cx="3896961" cy="576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Operation</a:t>
            </a:r>
          </a:p>
          <a:p>
            <a:pPr algn="ctr">
              <a:lnSpc>
                <a:spcPts val="1113"/>
              </a:lnSpc>
            </a:pPr>
          </a:p>
          <a:p>
            <a:pPr algn="ctr">
              <a:lnSpc>
                <a:spcPts val="2757"/>
              </a:lnSpc>
            </a:pPr>
            <a:r>
              <a:rPr lang="en-US" sz="2601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automated lifting mechanism lets users stack the table upwards with a push of a button.</a:t>
            </a:r>
          </a:p>
          <a:p>
            <a:pPr algn="ctr">
              <a:lnSpc>
                <a:spcPts val="4401"/>
              </a:lnSpc>
            </a:pPr>
          </a:p>
          <a:p>
            <a:pPr algn="ctr">
              <a:lnSpc>
                <a:spcPts val="4401"/>
              </a:lnSpc>
            </a:pPr>
          </a:p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Intuitive Controls</a:t>
            </a:r>
          </a:p>
          <a:p>
            <a:pPr algn="ctr">
              <a:lnSpc>
                <a:spcPts val="1113"/>
              </a:lnSpc>
            </a:pPr>
          </a:p>
          <a:p>
            <a:pPr algn="ctr">
              <a:lnSpc>
                <a:spcPts val="2757"/>
              </a:lnSpc>
            </a:pPr>
            <a:r>
              <a:rPr lang="en-US" sz="2601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user-friendly panel ensures accessibility for all.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35754" y="3666883"/>
            <a:ext cx="3729010" cy="66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Self-Sufficiency</a:t>
            </a:r>
          </a:p>
          <a:p>
            <a:pPr algn="ctr">
              <a:lnSpc>
                <a:spcPts val="1219"/>
              </a:lnSpc>
            </a:pPr>
          </a:p>
          <a:p>
            <a:pPr algn="ctr">
              <a:lnSpc>
                <a:spcPts val="2756"/>
              </a:lnSpc>
            </a:pPr>
          </a:p>
          <a:p>
            <a:pPr algn="ctr">
              <a:lnSpc>
                <a:spcPts val="2756"/>
              </a:lnSpc>
            </a:pPr>
            <a:r>
              <a:rPr lang="en-US" sz="26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 manage their setup independently, boosting confidence.</a:t>
            </a:r>
          </a:p>
          <a:p>
            <a:pPr algn="ctr">
              <a:lnSpc>
                <a:spcPts val="4293"/>
              </a:lnSpc>
            </a:pPr>
          </a:p>
          <a:p>
            <a:pPr algn="ctr">
              <a:lnSpc>
                <a:spcPts val="4293"/>
              </a:lnSpc>
            </a:pPr>
          </a:p>
          <a:p>
            <a:pPr algn="ctr">
              <a:lnSpc>
                <a:spcPts val="4293"/>
              </a:lnSpc>
            </a:pPr>
          </a:p>
          <a:p>
            <a:pPr algn="ctr">
              <a:lnSpc>
                <a:spcPts val="4452"/>
              </a:lnSpc>
            </a:pPr>
            <a:r>
              <a:rPr lang="en-US" sz="42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Functionality</a:t>
            </a:r>
          </a:p>
          <a:p>
            <a:pPr algn="ctr">
              <a:lnSpc>
                <a:spcPts val="1219"/>
              </a:lnSpc>
            </a:pPr>
          </a:p>
          <a:p>
            <a:pPr algn="ctr">
              <a:lnSpc>
                <a:spcPts val="2756"/>
              </a:lnSpc>
            </a:pPr>
            <a:r>
              <a:rPr lang="en-US" sz="26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Doubles as a shelving unit when retracted for added storage.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8940" y="-76039"/>
            <a:ext cx="9194087" cy="3443299"/>
          </a:xfrm>
          <a:custGeom>
            <a:avLst/>
            <a:gdLst/>
            <a:ahLst/>
            <a:cxnLst/>
            <a:rect r="r" b="b" t="t" l="l"/>
            <a:pathLst>
              <a:path h="3443299" w="9194087">
                <a:moveTo>
                  <a:pt x="0" y="0"/>
                </a:moveTo>
                <a:lnTo>
                  <a:pt x="9194088" y="0"/>
                </a:lnTo>
                <a:lnTo>
                  <a:pt x="9194088" y="3443299"/>
                </a:lnTo>
                <a:lnTo>
                  <a:pt x="0" y="344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27111" y="579469"/>
            <a:ext cx="9008134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pc="899">
                <a:solidFill>
                  <a:srgbClr val="B27409"/>
                </a:solidFill>
                <a:latin typeface="Cubao Narrow"/>
                <a:ea typeface="Cubao Narrow"/>
                <a:cs typeface="Cubao Narrow"/>
                <a:sym typeface="Cubao Narrow"/>
              </a:rPr>
              <a:t>STRENGTHENING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62" y="1632112"/>
            <a:ext cx="6956174" cy="163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66"/>
              </a:lnSpc>
              <a:spcBef>
                <a:spcPct val="0"/>
              </a:spcBef>
            </a:pPr>
            <a:r>
              <a:rPr lang="en-US" sz="8976">
                <a:solidFill>
                  <a:srgbClr val="FFFFFF"/>
                </a:solidFill>
                <a:latin typeface="Cubao"/>
                <a:ea typeface="Cubao"/>
                <a:cs typeface="Cubao"/>
                <a:sym typeface="Cubao"/>
              </a:rPr>
              <a:t>framework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-331800" y="3286975"/>
            <a:ext cx="8966948" cy="0"/>
          </a:xfrm>
          <a:prstGeom prst="line">
            <a:avLst/>
          </a:prstGeom>
          <a:ln cap="flat" w="76200">
            <a:solidFill>
              <a:srgbClr val="B274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07116" y="4188812"/>
            <a:ext cx="1925782" cy="1728389"/>
          </a:xfrm>
          <a:custGeom>
            <a:avLst/>
            <a:gdLst/>
            <a:ahLst/>
            <a:cxnLst/>
            <a:rect r="r" b="b" t="t" l="l"/>
            <a:pathLst>
              <a:path h="1728389" w="1925782">
                <a:moveTo>
                  <a:pt x="0" y="0"/>
                </a:moveTo>
                <a:lnTo>
                  <a:pt x="1925782" y="0"/>
                </a:lnTo>
                <a:lnTo>
                  <a:pt x="1925782" y="1728390"/>
                </a:lnTo>
                <a:lnTo>
                  <a:pt x="0" y="1728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597048" y="-217837"/>
            <a:ext cx="0" cy="3550414"/>
          </a:xfrm>
          <a:prstGeom prst="line">
            <a:avLst/>
          </a:prstGeom>
          <a:ln cap="flat" w="76200">
            <a:solidFill>
              <a:srgbClr val="B274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039931" y="1320363"/>
            <a:ext cx="2228170" cy="2125014"/>
          </a:xfrm>
          <a:custGeom>
            <a:avLst/>
            <a:gdLst/>
            <a:ahLst/>
            <a:cxnLst/>
            <a:rect r="r" b="b" t="t" l="l"/>
            <a:pathLst>
              <a:path h="2125014" w="2228170">
                <a:moveTo>
                  <a:pt x="0" y="0"/>
                </a:moveTo>
                <a:lnTo>
                  <a:pt x="2228170" y="0"/>
                </a:lnTo>
                <a:lnTo>
                  <a:pt x="2228170" y="2125014"/>
                </a:lnTo>
                <a:lnTo>
                  <a:pt x="0" y="212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2509" y="3960892"/>
            <a:ext cx="2195592" cy="2019663"/>
          </a:xfrm>
          <a:custGeom>
            <a:avLst/>
            <a:gdLst/>
            <a:ahLst/>
            <a:cxnLst/>
            <a:rect r="r" b="b" t="t" l="l"/>
            <a:pathLst>
              <a:path h="2019663" w="2195592">
                <a:moveTo>
                  <a:pt x="0" y="0"/>
                </a:moveTo>
                <a:lnTo>
                  <a:pt x="2195592" y="0"/>
                </a:lnTo>
                <a:lnTo>
                  <a:pt x="2195592" y="2019664"/>
                </a:lnTo>
                <a:lnTo>
                  <a:pt x="0" y="2019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46855" y="865891"/>
            <a:ext cx="2426039" cy="2285689"/>
          </a:xfrm>
          <a:custGeom>
            <a:avLst/>
            <a:gdLst/>
            <a:ahLst/>
            <a:cxnLst/>
            <a:rect r="r" b="b" t="t" l="l"/>
            <a:pathLst>
              <a:path h="2285689" w="2426039">
                <a:moveTo>
                  <a:pt x="0" y="0"/>
                </a:moveTo>
                <a:lnTo>
                  <a:pt x="2426038" y="0"/>
                </a:lnTo>
                <a:lnTo>
                  <a:pt x="2426038" y="2285690"/>
                </a:lnTo>
                <a:lnTo>
                  <a:pt x="0" y="2285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81624" y="6851285"/>
            <a:ext cx="3717930" cy="3647400"/>
          </a:xfrm>
          <a:custGeom>
            <a:avLst/>
            <a:gdLst/>
            <a:ahLst/>
            <a:cxnLst/>
            <a:rect r="r" b="b" t="t" l="l"/>
            <a:pathLst>
              <a:path h="3647400" w="3717930">
                <a:moveTo>
                  <a:pt x="0" y="0"/>
                </a:moveTo>
                <a:lnTo>
                  <a:pt x="3717930" y="0"/>
                </a:lnTo>
                <a:lnTo>
                  <a:pt x="3717930" y="3647399"/>
                </a:lnTo>
                <a:lnTo>
                  <a:pt x="0" y="3647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331800" y="7141315"/>
            <a:ext cx="5431487" cy="304632"/>
            <a:chOff x="0" y="0"/>
            <a:chExt cx="1430515" cy="802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0515" cy="80232"/>
            </a:xfrm>
            <a:custGeom>
              <a:avLst/>
              <a:gdLst/>
              <a:ahLst/>
              <a:cxnLst/>
              <a:rect r="r" b="b" t="t" l="l"/>
              <a:pathLst>
                <a:path h="80232" w="1430515">
                  <a:moveTo>
                    <a:pt x="0" y="0"/>
                  </a:moveTo>
                  <a:lnTo>
                    <a:pt x="1430515" y="0"/>
                  </a:lnTo>
                  <a:lnTo>
                    <a:pt x="1430515" y="80232"/>
                  </a:lnTo>
                  <a:lnTo>
                    <a:pt x="0" y="80232"/>
                  </a:lnTo>
                  <a:close/>
                </a:path>
              </a:pathLst>
            </a:custGeom>
            <a:solidFill>
              <a:srgbClr val="8E5D0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0515" cy="11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69617" y="-361789"/>
            <a:ext cx="8716383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Cubao Wide"/>
                <a:ea typeface="Cubao Wide"/>
                <a:cs typeface="Cubao Wide"/>
                <a:sym typeface="Cubao Wide"/>
              </a:rPr>
              <a:t>concept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380" y="3604726"/>
            <a:ext cx="5206514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sz="4082">
                <a:solidFill>
                  <a:srgbClr val="C17D0B"/>
                </a:solidFill>
                <a:latin typeface="Cubao Narrow"/>
                <a:ea typeface="Cubao Narrow"/>
                <a:cs typeface="Cubao Narrow"/>
                <a:sym typeface="Cubao Narrow"/>
              </a:rPr>
              <a:t>IMPACTS/ USER EXPERIENCES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001" y="4324813"/>
            <a:ext cx="8557158" cy="251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917" spc="303">
                <a:solidFill>
                  <a:srgbClr val="8E5D0A"/>
                </a:solidFill>
                <a:latin typeface="Cubao"/>
                <a:ea typeface="Cubao"/>
                <a:cs typeface="Cubao"/>
                <a:sym typeface="Cubao"/>
              </a:rPr>
              <a:t>PWDs WOULD BE ABLE TO:</a:t>
            </a:r>
          </a:p>
          <a:p>
            <a:pPr algn="l" marL="539867" indent="-269933" lvl="1">
              <a:lnSpc>
                <a:spcPts val="2750"/>
              </a:lnSpc>
              <a:buFont typeface="Arial"/>
              <a:buChar char="•"/>
            </a:pPr>
            <a:r>
              <a:rPr lang="en-US" sz="2500" spc="260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MOVE AROUND THE WORKPLACE COMFORTABLY</a:t>
            </a:r>
          </a:p>
          <a:p>
            <a:pPr algn="l" marL="539867" indent="-269933" lvl="1">
              <a:lnSpc>
                <a:spcPts val="2750"/>
              </a:lnSpc>
              <a:buFont typeface="Arial"/>
              <a:buChar char="•"/>
            </a:pPr>
            <a:r>
              <a:rPr lang="en-US" sz="2500" spc="260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BE NOTIFIED WHEN COWORKERS NEED THEIR ATTENTION</a:t>
            </a:r>
          </a:p>
          <a:p>
            <a:pPr algn="l" marL="539867" indent="-269933" lvl="1">
              <a:lnSpc>
                <a:spcPts val="2750"/>
              </a:lnSpc>
              <a:buFont typeface="Arial"/>
              <a:buChar char="•"/>
            </a:pPr>
            <a:r>
              <a:rPr lang="en-US" sz="2500" spc="260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HAVE INCREASED INDEPENDENCE AND EASE IN PERFORMING TASKS</a:t>
            </a:r>
          </a:p>
          <a:p>
            <a:pPr algn="l" marL="539867" indent="-269933" lvl="1">
              <a:lnSpc>
                <a:spcPts val="2750"/>
              </a:lnSpc>
              <a:buFont typeface="Arial"/>
              <a:buChar char="•"/>
            </a:pPr>
            <a:r>
              <a:rPr lang="en-US" sz="2500" spc="260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FIND COMFORT WITH THE LIMITED SPACE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6855" y="571631"/>
            <a:ext cx="5931598" cy="6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6"/>
              </a:lnSpc>
            </a:pPr>
            <a:r>
              <a:rPr lang="en-US" sz="4236">
                <a:solidFill>
                  <a:srgbClr val="C17D0B"/>
                </a:solidFill>
                <a:latin typeface="Cubao Narrow"/>
                <a:ea typeface="Cubao Narrow"/>
                <a:cs typeface="Cubao Narrow"/>
                <a:sym typeface="Cubao Narrow"/>
              </a:rPr>
              <a:t>value proposition of 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89142" y="7020141"/>
            <a:ext cx="5330399" cy="59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0"/>
              </a:lnSpc>
            </a:pPr>
            <a:r>
              <a:rPr lang="en-US" sz="4180">
                <a:solidFill>
                  <a:srgbClr val="C17D0B"/>
                </a:solidFill>
                <a:latin typeface="Cubao Narrow"/>
                <a:ea typeface="Cubao Narrow"/>
                <a:cs typeface="Cubao Narrow"/>
                <a:sym typeface="Cubao Narrow"/>
              </a:rPr>
              <a:t>resources/infrastructure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632" y="8013931"/>
            <a:ext cx="3488759" cy="167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CARDBOARD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PAPER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STRING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ARDUINO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5148" y="8013931"/>
            <a:ext cx="4366863" cy="200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PLYWOOD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STAINLESS STEEL HINGES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BUTTONS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MICROPROCESSOR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35560" y="8013931"/>
            <a:ext cx="5818135" cy="13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PWD OFFICE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MECHANIC WORKSHOP</a:t>
            </a:r>
          </a:p>
          <a:p>
            <a:pPr algn="l" marL="521583" indent="-260792" lvl="1">
              <a:lnSpc>
                <a:spcPts val="2657"/>
              </a:lnSpc>
              <a:buFont typeface="Arial"/>
              <a:buChar char="•"/>
            </a:pPr>
            <a:r>
              <a:rPr lang="en-US" sz="2415" spc="251">
                <a:solidFill>
                  <a:srgbClr val="8E5D0A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GENERAL OFFICES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0526" y="7819165"/>
            <a:ext cx="5818135" cy="4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3221" spc="334">
                <a:solidFill>
                  <a:srgbClr val="B27409"/>
                </a:solidFill>
                <a:latin typeface="Cubao Narrow"/>
                <a:ea typeface="Cubao Narrow"/>
                <a:cs typeface="Cubao Narrow"/>
                <a:sym typeface="Cubao Narrow"/>
              </a:rPr>
              <a:t>FINAL OUTPUT (FLOOR PLAN)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79845" y="7819165"/>
            <a:ext cx="5818135" cy="4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3221" spc="334">
                <a:solidFill>
                  <a:srgbClr val="B27409"/>
                </a:solidFill>
                <a:latin typeface="Cubao Narrow"/>
                <a:ea typeface="Cubao Narrow"/>
                <a:cs typeface="Cubao Narrow"/>
                <a:sym typeface="Cubao Narrow"/>
              </a:rPr>
              <a:t>FINAL OUTPUT (table)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0444" y="7819165"/>
            <a:ext cx="5818135" cy="4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3221" spc="334">
                <a:solidFill>
                  <a:srgbClr val="B27409"/>
                </a:solidFill>
                <a:latin typeface="Cubao Narrow"/>
                <a:ea typeface="Cubao Narrow"/>
                <a:cs typeface="Cubao Narrow"/>
                <a:sym typeface="Cubao Narrow"/>
              </a:rPr>
              <a:t>PROTOTYPE (TABLE)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2642" y="3227781"/>
            <a:ext cx="3961007" cy="77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742" spc="285" b="true">
                <a:solidFill>
                  <a:srgbClr val="8E5D0A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JOB SATISFACTION AND PRODUCTIVITY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98661" y="3336638"/>
            <a:ext cx="2483856" cy="39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742" spc="285" b="true">
                <a:solidFill>
                  <a:srgbClr val="8E5D0A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LIMITATIONS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76841" y="5996937"/>
            <a:ext cx="2857001" cy="78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b="true" sz="2788" spc="290">
                <a:solidFill>
                  <a:srgbClr val="8E5D0A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FEEL BETTER INCLUSIVITY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25516" y="5999606"/>
            <a:ext cx="2857001" cy="78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b="true" sz="2788" spc="290">
                <a:solidFill>
                  <a:srgbClr val="8E5D0A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FEEL BETTER</a:t>
            </a:r>
          </a:p>
          <a:p>
            <a:pPr algn="ctr">
              <a:lnSpc>
                <a:spcPts val="3067"/>
              </a:lnSpc>
            </a:pPr>
            <a:r>
              <a:rPr lang="en-US" b="true" sz="2788" spc="290">
                <a:solidFill>
                  <a:srgbClr val="8E5D0A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VALUE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926554" y="7141315"/>
            <a:ext cx="3086100" cy="304632"/>
            <a:chOff x="0" y="0"/>
            <a:chExt cx="812800" cy="8023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0232"/>
            </a:xfrm>
            <a:custGeom>
              <a:avLst/>
              <a:gdLst/>
              <a:ahLst/>
              <a:cxnLst/>
              <a:rect r="r" b="b" t="t" l="l"/>
              <a:pathLst>
                <a:path h="802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0232"/>
                  </a:lnTo>
                  <a:lnTo>
                    <a:pt x="0" y="80232"/>
                  </a:lnTo>
                  <a:close/>
                </a:path>
              </a:pathLst>
            </a:custGeom>
            <a:solidFill>
              <a:srgbClr val="8E5D0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11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411291" y="3693681"/>
            <a:ext cx="3086100" cy="304632"/>
            <a:chOff x="0" y="0"/>
            <a:chExt cx="812800" cy="802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0232"/>
            </a:xfrm>
            <a:custGeom>
              <a:avLst/>
              <a:gdLst/>
              <a:ahLst/>
              <a:cxnLst/>
              <a:rect r="r" b="b" t="t" l="l"/>
              <a:pathLst>
                <a:path h="802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0232"/>
                  </a:lnTo>
                  <a:lnTo>
                    <a:pt x="0" y="80232"/>
                  </a:lnTo>
                  <a:close/>
                </a:path>
              </a:pathLst>
            </a:custGeom>
            <a:solidFill>
              <a:srgbClr val="8E5D0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11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2312468" y="3725403"/>
            <a:ext cx="3086100" cy="304632"/>
            <a:chOff x="0" y="0"/>
            <a:chExt cx="812800" cy="802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0232"/>
            </a:xfrm>
            <a:custGeom>
              <a:avLst/>
              <a:gdLst/>
              <a:ahLst/>
              <a:cxnLst/>
              <a:rect r="r" b="b" t="t" l="l"/>
              <a:pathLst>
                <a:path h="802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0232"/>
                  </a:lnTo>
                  <a:lnTo>
                    <a:pt x="0" y="80232"/>
                  </a:lnTo>
                  <a:close/>
                </a:path>
              </a:pathLst>
            </a:custGeom>
            <a:solidFill>
              <a:srgbClr val="8E5D0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11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7221" y="-342008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14418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47736" y="2372392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47736" y="408248"/>
            <a:ext cx="11099589" cy="1777326"/>
            <a:chOff x="0" y="0"/>
            <a:chExt cx="2923349" cy="468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541598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solution 1.0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15657" y="2644762"/>
            <a:ext cx="5225649" cy="7113153"/>
            <a:chOff x="0" y="0"/>
            <a:chExt cx="6350000" cy="86436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8642350"/>
            </a:xfrm>
            <a:custGeom>
              <a:avLst/>
              <a:gdLst/>
              <a:ahLst/>
              <a:cxnLst/>
              <a:rect r="r" b="b" t="t" l="l"/>
              <a:pathLst>
                <a:path h="8642350" w="635000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9890" y="450850"/>
              <a:ext cx="5570220" cy="7743190"/>
            </a:xfrm>
            <a:custGeom>
              <a:avLst/>
              <a:gdLst/>
              <a:ahLst/>
              <a:cxnLst/>
              <a:rect r="r" b="b" t="t" l="l"/>
              <a:pathLst>
                <a:path h="7743190" w="557022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21863" t="-2359" r="-29026" b="-634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750301" y="607060"/>
            <a:ext cx="6108801" cy="4536440"/>
          </a:xfrm>
          <a:custGeom>
            <a:avLst/>
            <a:gdLst/>
            <a:ahLst/>
            <a:cxnLst/>
            <a:rect r="r" b="b" t="t" l="l"/>
            <a:pathLst>
              <a:path h="4536440" w="6108801">
                <a:moveTo>
                  <a:pt x="0" y="0"/>
                </a:moveTo>
                <a:lnTo>
                  <a:pt x="6108801" y="0"/>
                </a:lnTo>
                <a:lnTo>
                  <a:pt x="6108801" y="4536440"/>
                </a:lnTo>
                <a:lnTo>
                  <a:pt x="0" y="453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009" t="0" r="-16009" b="0"/>
            </a:stretch>
          </a:blipFill>
          <a:ln w="38100" cap="rnd">
            <a:solidFill>
              <a:srgbClr val="A47551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122744" y="6201339"/>
            <a:ext cx="5026873" cy="3765878"/>
          </a:xfrm>
          <a:custGeom>
            <a:avLst/>
            <a:gdLst/>
            <a:ahLst/>
            <a:cxnLst/>
            <a:rect r="r" b="b" t="t" l="l"/>
            <a:pathLst>
              <a:path h="3765878" w="5026873">
                <a:moveTo>
                  <a:pt x="0" y="0"/>
                </a:moveTo>
                <a:lnTo>
                  <a:pt x="5026873" y="0"/>
                </a:lnTo>
                <a:lnTo>
                  <a:pt x="5026873" y="3765878"/>
                </a:lnTo>
                <a:lnTo>
                  <a:pt x="0" y="376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89" t="0" r="-26589" b="0"/>
            </a:stretch>
          </a:blipFill>
          <a:ln w="38100" cap="rnd">
            <a:solidFill>
              <a:srgbClr val="A47551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12149617" y="5256177"/>
            <a:ext cx="5310169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Floor Plan Of The Office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90028" y="5466431"/>
            <a:ext cx="269230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 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641079"/>
            <a:ext cx="4834338" cy="10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</a:pPr>
            <a:r>
              <a:rPr lang="en-US" b="true" sz="5399">
                <a:solidFill>
                  <a:srgbClr val="0101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STACKIBLE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7487" y="-386001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14418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3200" y="7188357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1" y="0"/>
                </a:lnTo>
                <a:lnTo>
                  <a:pt x="1834111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736" y="2372392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47736" y="408248"/>
            <a:ext cx="11099589" cy="1777326"/>
            <a:chOff x="0" y="0"/>
            <a:chExt cx="2923349" cy="468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541598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Prototype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75381" y="6006910"/>
            <a:ext cx="6863400" cy="3119415"/>
            <a:chOff x="0" y="0"/>
            <a:chExt cx="7620000" cy="3463290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2544445" y="-1612265"/>
              <a:ext cx="2531110" cy="6687820"/>
            </a:xfrm>
            <a:custGeom>
              <a:avLst/>
              <a:gdLst/>
              <a:ahLst/>
              <a:cxnLst/>
              <a:rect r="r" b="b" t="t" l="l"/>
              <a:pathLst>
                <a:path h="6687820" w="2531110">
                  <a:moveTo>
                    <a:pt x="2531110" y="0"/>
                  </a:moveTo>
                  <a:lnTo>
                    <a:pt x="0" y="0"/>
                  </a:lnTo>
                  <a:lnTo>
                    <a:pt x="0" y="6687820"/>
                  </a:lnTo>
                  <a:lnTo>
                    <a:pt x="2531110" y="6687820"/>
                  </a:lnTo>
                  <a:close/>
                </a:path>
              </a:pathLst>
            </a:custGeom>
            <a:blipFill>
              <a:blip r:embed="rId8"/>
              <a:stretch>
                <a:fillRect l="-27776" t="0" r="-26505" b="-315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824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66004" y="9021550"/>
            <a:ext cx="4834338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</a:pPr>
            <a:r>
              <a:rPr lang="en-US" b="true" sz="5399">
                <a:solidFill>
                  <a:srgbClr val="010111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Stackible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27540" y="2998914"/>
            <a:ext cx="843708" cy="952243"/>
            <a:chOff x="0" y="0"/>
            <a:chExt cx="256597" cy="2896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27540" y="4389878"/>
            <a:ext cx="843708" cy="952243"/>
            <a:chOff x="0" y="0"/>
            <a:chExt cx="256597" cy="2896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27540" y="5700103"/>
            <a:ext cx="843708" cy="952243"/>
            <a:chOff x="0" y="0"/>
            <a:chExt cx="256597" cy="2896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27540" y="7090496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4.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475342" y="2883279"/>
            <a:ext cx="6611475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Buttons to allow the table to transform and stack onto each platform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75342" y="4555490"/>
            <a:ext cx="835468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Push-To-Talk microphone for co-workers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85109" y="5576278"/>
            <a:ext cx="8135146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Speech-To-Text translator to cater to people with impaired hearing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85109" y="7032076"/>
            <a:ext cx="7218090" cy="167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 that works hand-in-hand with the S-T-T translator to allow easier communication between colleagues.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527540" y="8889194"/>
            <a:ext cx="843708" cy="952243"/>
            <a:chOff x="0" y="0"/>
            <a:chExt cx="256597" cy="2896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5.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656285" y="9082055"/>
            <a:ext cx="6611475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Inclusive design for PWDs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475381" y="2580688"/>
            <a:ext cx="6863400" cy="3119415"/>
            <a:chOff x="0" y="0"/>
            <a:chExt cx="7620000" cy="34632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9"/>
              <a:stretch>
                <a:fillRect l="0" t="-24780" r="0" b="-2478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824F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7487" y="-386001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114418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95200" y="7240777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736" y="2372392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47736" y="408248"/>
            <a:ext cx="11099589" cy="1777326"/>
            <a:chOff x="0" y="0"/>
            <a:chExt cx="2923349" cy="468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541598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Prototype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85685" y="4421119"/>
            <a:ext cx="7432252" cy="3377959"/>
            <a:chOff x="0" y="0"/>
            <a:chExt cx="7620000" cy="34632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8"/>
              <a:stretch>
                <a:fillRect l="0" t="-22940" r="-548" b="-26501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824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6911" y="8153783"/>
            <a:ext cx="4834338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</a:pPr>
            <a:r>
              <a:rPr lang="en-US" b="true" sz="5399">
                <a:solidFill>
                  <a:srgbClr val="010111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Floor plan Of The Office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27540" y="3294410"/>
            <a:ext cx="843708" cy="952243"/>
            <a:chOff x="0" y="0"/>
            <a:chExt cx="256597" cy="2896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27540" y="5003322"/>
            <a:ext cx="843708" cy="952243"/>
            <a:chOff x="0" y="0"/>
            <a:chExt cx="256597" cy="2896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27540" y="6712235"/>
            <a:ext cx="843708" cy="952243"/>
            <a:chOff x="0" y="0"/>
            <a:chExt cx="256597" cy="2896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27540" y="8421148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4.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557575" y="8485890"/>
            <a:ext cx="7437625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Joint spaces between coworkers and PWDs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57575" y="6588410"/>
            <a:ext cx="8354681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physical spaces eg: Ramps, Signages, large doors, restrooms, etc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57575" y="4937933"/>
            <a:ext cx="8564879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for easier movement for PWDs around the workplace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57575" y="3170585"/>
            <a:ext cx="8564879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Showcases exemplary workplace design inclusive for PWDs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8026" y="-488999"/>
            <a:ext cx="11468009" cy="11902629"/>
            <a:chOff x="0" y="0"/>
            <a:chExt cx="3020381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0381" cy="3134849"/>
            </a:xfrm>
            <a:custGeom>
              <a:avLst/>
              <a:gdLst/>
              <a:ahLst/>
              <a:cxnLst/>
              <a:rect r="r" b="b" t="t" l="l"/>
              <a:pathLst>
                <a:path h="3134849" w="3020381">
                  <a:moveTo>
                    <a:pt x="0" y="0"/>
                  </a:moveTo>
                  <a:lnTo>
                    <a:pt x="3020381" y="0"/>
                  </a:lnTo>
                  <a:lnTo>
                    <a:pt x="3020381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20381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7736" y="2372392"/>
            <a:ext cx="3449295" cy="2276535"/>
          </a:xfrm>
          <a:custGeom>
            <a:avLst/>
            <a:gdLst/>
            <a:ahLst/>
            <a:cxnLst/>
            <a:rect r="r" b="b" t="t" l="l"/>
            <a:pathLst>
              <a:path h="2276535" w="3449295">
                <a:moveTo>
                  <a:pt x="0" y="0"/>
                </a:moveTo>
                <a:lnTo>
                  <a:pt x="3449295" y="0"/>
                </a:lnTo>
                <a:lnTo>
                  <a:pt x="3449295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47736" y="408248"/>
            <a:ext cx="11099589" cy="1777326"/>
            <a:chOff x="0" y="0"/>
            <a:chExt cx="2923349" cy="4681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48870" y="4855824"/>
            <a:ext cx="4404998" cy="2002072"/>
            <a:chOff x="0" y="0"/>
            <a:chExt cx="7620000" cy="3463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8"/>
              <a:stretch>
                <a:fillRect l="-16023" t="0" r="-15005" b="-6921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824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648870" y="7146140"/>
            <a:ext cx="4404998" cy="2002072"/>
            <a:chOff x="0" y="0"/>
            <a:chExt cx="7620000" cy="34632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9"/>
              <a:stretch>
                <a:fillRect l="-12746" t="0" r="-14563" b="-6440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8E5D0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679940" y="3312861"/>
            <a:ext cx="843708" cy="952243"/>
            <a:chOff x="0" y="0"/>
            <a:chExt cx="256597" cy="2896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22146" y="5143500"/>
            <a:ext cx="843708" cy="952243"/>
            <a:chOff x="0" y="0"/>
            <a:chExt cx="256597" cy="289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722146" y="6972043"/>
            <a:ext cx="843708" cy="952243"/>
            <a:chOff x="0" y="0"/>
            <a:chExt cx="256597" cy="2896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E8C16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994E35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0" y="541598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Prototype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37509" y="7092247"/>
            <a:ext cx="752179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for workplaces with high coworkers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37509" y="5268850"/>
            <a:ext cx="475261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Able to add new workers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37509" y="3433065"/>
            <a:ext cx="600445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employees/co-workers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9530" y="9043437"/>
            <a:ext cx="4834338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</a:pPr>
            <a:r>
              <a:rPr lang="en-US" b="true" sz="5399">
                <a:solidFill>
                  <a:srgbClr val="010111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Alert website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648870" y="2519663"/>
            <a:ext cx="4404998" cy="2002072"/>
            <a:chOff x="0" y="0"/>
            <a:chExt cx="7620000" cy="3463290"/>
          </a:xfrm>
        </p:grpSpPr>
        <p:sp>
          <p:nvSpPr>
            <p:cNvPr name="Freeform 34" id="34"/>
            <p:cNvSpPr/>
            <p:nvPr/>
          </p:nvSpPr>
          <p:spPr>
            <a:xfrm flipH="false" flipV="false" rot="-5400000">
              <a:off x="2544445" y="-1612265"/>
              <a:ext cx="2531110" cy="6687820"/>
            </a:xfrm>
            <a:custGeom>
              <a:avLst/>
              <a:gdLst/>
              <a:ahLst/>
              <a:cxnLst/>
              <a:rect r="r" b="b" t="t" l="l"/>
              <a:pathLst>
                <a:path h="6687820" w="2531110">
                  <a:moveTo>
                    <a:pt x="2531110" y="0"/>
                  </a:moveTo>
                  <a:lnTo>
                    <a:pt x="0" y="0"/>
                  </a:lnTo>
                  <a:lnTo>
                    <a:pt x="0" y="6687820"/>
                  </a:lnTo>
                  <a:lnTo>
                    <a:pt x="2531110" y="6687820"/>
                  </a:lnTo>
                  <a:close/>
                </a:path>
              </a:pathLst>
            </a:custGeom>
            <a:blipFill>
              <a:blip r:embed="rId10"/>
              <a:stretch>
                <a:fillRect l="-172847" t="-41220" r="-2226" b="-90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8E5D0A"/>
            </a:solid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57602" y="-12064135"/>
            <a:ext cx="8854551" cy="19712119"/>
            <a:chOff x="0" y="0"/>
            <a:chExt cx="2332063" cy="519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2063" cy="5191669"/>
            </a:xfrm>
            <a:custGeom>
              <a:avLst/>
              <a:gdLst/>
              <a:ahLst/>
              <a:cxnLst/>
              <a:rect r="r" b="b" t="t" l="l"/>
              <a:pathLst>
                <a:path h="5191669" w="2332063">
                  <a:moveTo>
                    <a:pt x="0" y="0"/>
                  </a:moveTo>
                  <a:lnTo>
                    <a:pt x="2332063" y="0"/>
                  </a:lnTo>
                  <a:lnTo>
                    <a:pt x="2332063" y="5191669"/>
                  </a:lnTo>
                  <a:lnTo>
                    <a:pt x="0" y="5191669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2063" cy="522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20697" y="2981885"/>
            <a:ext cx="4295024" cy="369103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8227" y="2981885"/>
            <a:ext cx="4295024" cy="369103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7105" y="3202513"/>
            <a:ext cx="9532078" cy="95320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19622" y="2981885"/>
            <a:ext cx="4295024" cy="369103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6977" y="6128934"/>
            <a:ext cx="4295024" cy="369103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808547" y="6128934"/>
            <a:ext cx="4295024" cy="369103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321496" y="3202513"/>
            <a:ext cx="3781562" cy="3249780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277428" y="3202513"/>
            <a:ext cx="3781562" cy="3249780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876353" y="3202513"/>
            <a:ext cx="3781562" cy="3249780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83708" y="6349562"/>
            <a:ext cx="3781562" cy="3249780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065278" y="6349562"/>
            <a:ext cx="3781562" cy="3249780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233691" y="3759586"/>
            <a:ext cx="3066885" cy="203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ACTION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product is meant to be able to stack on top of each platform of the table with a click of a button. It can also unstack with a click of the button.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720227" y="3765636"/>
            <a:ext cx="8329296" cy="832929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1305171" y="5197923"/>
            <a:ext cx="7033852" cy="5422534"/>
          </a:xfrm>
          <a:custGeom>
            <a:avLst/>
            <a:gdLst/>
            <a:ahLst/>
            <a:cxnLst/>
            <a:rect r="r" b="b" t="t" l="l"/>
            <a:pathLst>
              <a:path h="5422534" w="7033852">
                <a:moveTo>
                  <a:pt x="0" y="0"/>
                </a:moveTo>
                <a:lnTo>
                  <a:pt x="7033852" y="0"/>
                </a:lnTo>
                <a:lnTo>
                  <a:pt x="7033852" y="5422534"/>
                </a:lnTo>
                <a:lnTo>
                  <a:pt x="0" y="542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4" t="0" r="-1394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1407" y="3788161"/>
            <a:ext cx="2852616" cy="188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b="true" sz="2587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FIRST CONTACT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 stumbles across a post consisting of compiled jobs that have a PWD FRIENDLY ENVIRONMENT , highlighting innovative &amp; inclusive designs.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817718" y="3651336"/>
            <a:ext cx="2700983" cy="250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KNOWLEDGE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 messaged the employer for a look around one of the jobs located in an office environment in the room, he came across the product and was taught the various benefits &amp; functions of the product.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64923" y="7093204"/>
            <a:ext cx="2641426" cy="203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FIRST USE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 maneuver into the desk place with his wheelchair, he can choose to extend or decrease the length of the table.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522001" y="7102729"/>
            <a:ext cx="2999688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ONGOING USE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A4755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 remembers how convenient &amp; easy it is to work around the desk as he has more than enough space to work with due to the inclusive design of the table.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385635" y="36830"/>
            <a:ext cx="10922408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 strike="noStrike" u="none">
                <a:solidFill>
                  <a:srgbClr val="FDF9DE"/>
                </a:solidFill>
                <a:latin typeface="Amatic SC"/>
                <a:ea typeface="Amatic SC"/>
                <a:cs typeface="Amatic SC"/>
                <a:sym typeface="Amatic SC"/>
              </a:rPr>
              <a:t>USER JOURNEY MAP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42750" y="5480935"/>
            <a:ext cx="27720573" cy="10287000"/>
            <a:chOff x="0" y="0"/>
            <a:chExt cx="73008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64274" y="3976566"/>
            <a:ext cx="12899701" cy="3572494"/>
            <a:chOff x="0" y="0"/>
            <a:chExt cx="2923349" cy="809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3349" cy="809604"/>
            </a:xfrm>
            <a:custGeom>
              <a:avLst/>
              <a:gdLst/>
              <a:ahLst/>
              <a:cxnLst/>
              <a:rect r="r" b="b" t="t" l="l"/>
              <a:pathLst>
                <a:path h="809604" w="2923349">
                  <a:moveTo>
                    <a:pt x="31809" y="0"/>
                  </a:moveTo>
                  <a:lnTo>
                    <a:pt x="2891540" y="0"/>
                  </a:lnTo>
                  <a:cubicBezTo>
                    <a:pt x="2909108" y="0"/>
                    <a:pt x="2923349" y="14241"/>
                    <a:pt x="2923349" y="31809"/>
                  </a:cubicBezTo>
                  <a:lnTo>
                    <a:pt x="2923349" y="777795"/>
                  </a:lnTo>
                  <a:cubicBezTo>
                    <a:pt x="2923349" y="795362"/>
                    <a:pt x="2909108" y="809604"/>
                    <a:pt x="2891540" y="809604"/>
                  </a:cubicBezTo>
                  <a:lnTo>
                    <a:pt x="31809" y="809604"/>
                  </a:lnTo>
                  <a:cubicBezTo>
                    <a:pt x="14241" y="809604"/>
                    <a:pt x="0" y="795362"/>
                    <a:pt x="0" y="777795"/>
                  </a:cubicBezTo>
                  <a:lnTo>
                    <a:pt x="0" y="31809"/>
                  </a:lnTo>
                  <a:cubicBezTo>
                    <a:pt x="0" y="14241"/>
                    <a:pt x="14241" y="0"/>
                    <a:pt x="3180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23349" cy="847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091" y="4494339"/>
            <a:ext cx="9431425" cy="262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7"/>
              </a:lnSpc>
            </a:pPr>
            <a:r>
              <a:rPr lang="en-US" b="true" sz="9297" u="none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ENSURING SUSTAINABILITY </a:t>
            </a:r>
          </a:p>
          <a:p>
            <a:pPr algn="l" marL="0" indent="0" lvl="0">
              <a:lnSpc>
                <a:spcPts val="10227"/>
              </a:lnSpc>
            </a:pPr>
            <a:r>
              <a:rPr lang="en-US" b="true" sz="9297" u="none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&amp; CONTINUATION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56515" y="-2257227"/>
            <a:ext cx="11306481" cy="12544227"/>
            <a:chOff x="0" y="0"/>
            <a:chExt cx="5510530" cy="6113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2"/>
              <a:stretch>
                <a:fillRect l="-2493" t="0" r="-249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82136" y="-1408478"/>
            <a:ext cx="6919165" cy="4566649"/>
          </a:xfrm>
          <a:custGeom>
            <a:avLst/>
            <a:gdLst/>
            <a:ahLst/>
            <a:cxnLst/>
            <a:rect r="r" b="b" t="t" l="l"/>
            <a:pathLst>
              <a:path h="4566649" w="6919165">
                <a:moveTo>
                  <a:pt x="0" y="0"/>
                </a:moveTo>
                <a:lnTo>
                  <a:pt x="6919165" y="0"/>
                </a:lnTo>
                <a:lnTo>
                  <a:pt x="6919165" y="4566649"/>
                </a:lnTo>
                <a:lnTo>
                  <a:pt x="0" y="456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10114" y="-407469"/>
            <a:ext cx="18946340" cy="10694469"/>
            <a:chOff x="0" y="0"/>
            <a:chExt cx="4989982" cy="2816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983" cy="2816650"/>
            </a:xfrm>
            <a:custGeom>
              <a:avLst/>
              <a:gdLst/>
              <a:ahLst/>
              <a:cxnLst/>
              <a:rect r="r" b="b" t="t" l="l"/>
              <a:pathLst>
                <a:path h="2816650" w="4989983">
                  <a:moveTo>
                    <a:pt x="12667" y="0"/>
                  </a:moveTo>
                  <a:lnTo>
                    <a:pt x="4977315" y="0"/>
                  </a:lnTo>
                  <a:cubicBezTo>
                    <a:pt x="4984311" y="0"/>
                    <a:pt x="4989983" y="5671"/>
                    <a:pt x="4989983" y="12667"/>
                  </a:cubicBezTo>
                  <a:lnTo>
                    <a:pt x="4989983" y="2803983"/>
                  </a:lnTo>
                  <a:cubicBezTo>
                    <a:pt x="4989983" y="2807342"/>
                    <a:pt x="4988648" y="2810564"/>
                    <a:pt x="4986272" y="2812940"/>
                  </a:cubicBezTo>
                  <a:cubicBezTo>
                    <a:pt x="4983897" y="2815316"/>
                    <a:pt x="4980675" y="2816650"/>
                    <a:pt x="4977315" y="2816650"/>
                  </a:cubicBezTo>
                  <a:lnTo>
                    <a:pt x="12667" y="2816650"/>
                  </a:lnTo>
                  <a:cubicBezTo>
                    <a:pt x="9308" y="2816650"/>
                    <a:pt x="6086" y="2815316"/>
                    <a:pt x="3710" y="2812940"/>
                  </a:cubicBezTo>
                  <a:cubicBezTo>
                    <a:pt x="1335" y="2810564"/>
                    <a:pt x="0" y="2807342"/>
                    <a:pt x="0" y="2803983"/>
                  </a:cubicBezTo>
                  <a:lnTo>
                    <a:pt x="0" y="12667"/>
                  </a:lnTo>
                  <a:cubicBezTo>
                    <a:pt x="0" y="9308"/>
                    <a:pt x="1335" y="6086"/>
                    <a:pt x="3710" y="3710"/>
                  </a:cubicBezTo>
                  <a:cubicBezTo>
                    <a:pt x="6086" y="1335"/>
                    <a:pt x="9308" y="0"/>
                    <a:pt x="12667" y="0"/>
                  </a:cubicBezTo>
                  <a:close/>
                </a:path>
              </a:pathLst>
            </a:custGeom>
            <a:solidFill>
              <a:srgbClr val="D691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9982" cy="2854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6757" y="692316"/>
            <a:ext cx="7516228" cy="8902369"/>
          </a:xfrm>
          <a:custGeom>
            <a:avLst/>
            <a:gdLst/>
            <a:ahLst/>
            <a:cxnLst/>
            <a:rect r="r" b="b" t="t" l="l"/>
            <a:pathLst>
              <a:path h="8902369" w="7516228">
                <a:moveTo>
                  <a:pt x="0" y="0"/>
                </a:moveTo>
                <a:lnTo>
                  <a:pt x="7516228" y="0"/>
                </a:lnTo>
                <a:lnTo>
                  <a:pt x="7516228" y="8902368"/>
                </a:lnTo>
                <a:lnTo>
                  <a:pt x="0" y="890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45104" y="-407469"/>
            <a:ext cx="10913895" cy="11902629"/>
            <a:chOff x="0" y="0"/>
            <a:chExt cx="2874441" cy="3134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4441" cy="3134849"/>
            </a:xfrm>
            <a:custGeom>
              <a:avLst/>
              <a:gdLst/>
              <a:ahLst/>
              <a:cxnLst/>
              <a:rect r="r" b="b" t="t" l="l"/>
              <a:pathLst>
                <a:path h="3134849" w="2874441">
                  <a:moveTo>
                    <a:pt x="0" y="0"/>
                  </a:moveTo>
                  <a:lnTo>
                    <a:pt x="2874441" y="0"/>
                  </a:lnTo>
                  <a:lnTo>
                    <a:pt x="2874441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C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74441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38789" y="152400"/>
            <a:ext cx="9449211" cy="328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0"/>
              </a:lnSpc>
            </a:pPr>
            <a:r>
              <a:rPr lang="en-US" b="true" sz="12000">
                <a:solidFill>
                  <a:srgbClr val="BB853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Background 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6316" y="4449039"/>
            <a:ext cx="8314157" cy="281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799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PWDs often struggle in the workplace due to </a:t>
            </a:r>
            <a:r>
              <a:rPr lang="en-US" b="true" sz="3799" u="sng">
                <a:solidFill>
                  <a:srgbClr val="324B9A"/>
                </a:solidFill>
                <a:latin typeface="Nunito Bold"/>
                <a:ea typeface="Nunito Bold"/>
                <a:cs typeface="Nunito Bold"/>
                <a:sym typeface="Nunito Bold"/>
              </a:rPr>
              <a:t>physical barriers</a:t>
            </a:r>
            <a:r>
              <a:rPr lang="en-US" sz="3799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, such as </a:t>
            </a:r>
            <a:r>
              <a:rPr lang="en-US" b="true" sz="3799">
                <a:solidFill>
                  <a:srgbClr val="324B9A"/>
                </a:solidFill>
                <a:latin typeface="Nunito Bold"/>
                <a:ea typeface="Nunito Bold"/>
                <a:cs typeface="Nunito Bold"/>
                <a:sym typeface="Nunito Bold"/>
              </a:rPr>
              <a:t>inaccessible facilities</a:t>
            </a:r>
            <a:r>
              <a:rPr lang="en-US" sz="3799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, as well as </a:t>
            </a:r>
            <a:r>
              <a:rPr lang="en-US" b="true" sz="3799" u="sng">
                <a:solidFill>
                  <a:srgbClr val="A3231A"/>
                </a:solidFill>
                <a:latin typeface="Nunito Bold"/>
                <a:ea typeface="Nunito Bold"/>
                <a:cs typeface="Nunito Bold"/>
                <a:sym typeface="Nunito Bold"/>
              </a:rPr>
              <a:t>social challenges</a:t>
            </a:r>
            <a:r>
              <a:rPr lang="en-US" sz="3799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 like </a:t>
            </a:r>
            <a:r>
              <a:rPr lang="en-US" b="true" sz="3799">
                <a:solidFill>
                  <a:srgbClr val="A3231A"/>
                </a:solidFill>
                <a:latin typeface="Nunito Bold"/>
                <a:ea typeface="Nunito Bold"/>
                <a:cs typeface="Nunito Bold"/>
                <a:sym typeface="Nunito Bold"/>
              </a:rPr>
              <a:t>discrimination </a:t>
            </a:r>
            <a:r>
              <a:rPr lang="en-US" sz="3799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-US" b="true" sz="3799">
                <a:solidFill>
                  <a:srgbClr val="A3231A"/>
                </a:solidFill>
                <a:latin typeface="Nunito Bold"/>
                <a:ea typeface="Nunito Bold"/>
                <a:cs typeface="Nunito Bold"/>
                <a:sym typeface="Nunito Bold"/>
              </a:rPr>
              <a:t>isolation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18790"/>
            <a:ext cx="19633980" cy="3419964"/>
            <a:chOff x="0" y="0"/>
            <a:chExt cx="5171089" cy="90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85462" y="588454"/>
            <a:ext cx="16117075" cy="106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2"/>
              </a:lnSpc>
            </a:pPr>
            <a:r>
              <a:rPr lang="en-US" b="true" sz="7700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ENSURING SUSTAINABILITY &amp; CONTINUATION</a:t>
            </a:r>
            <a:r>
              <a:rPr lang="en-US" b="true" sz="7700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UNSDGs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41226" y="5588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9605" y="7564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8799882" y="5969131"/>
            <a:ext cx="27720573" cy="10287000"/>
            <a:chOff x="0" y="0"/>
            <a:chExt cx="7300892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865756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23677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 11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966872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28832" y="3911731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865756" y="3300479"/>
            <a:ext cx="6748864" cy="6612712"/>
            <a:chOff x="0" y="0"/>
            <a:chExt cx="1777479" cy="1741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460429" y="5950081"/>
            <a:ext cx="5553639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Designing accessible furniture contributes to making the workplace more inclusive, thus fostering sustainable communities that accommodate all individuals.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3379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23677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 8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73379" y="3300479"/>
            <a:ext cx="6748864" cy="6612712"/>
            <a:chOff x="0" y="0"/>
            <a:chExt cx="1777479" cy="17416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75277" y="7950466"/>
            <a:ext cx="6251667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</a:pPr>
            <a:r>
              <a:rPr lang="en-US" b="true" sz="2499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table can promote full and productive employment for PWDs by the providing them with a functional workplace, which contributes to the economic growth and reducing unemployment 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976989" y="3658246"/>
            <a:ext cx="2094613" cy="2094613"/>
          </a:xfrm>
          <a:custGeom>
            <a:avLst/>
            <a:gdLst/>
            <a:ahLst/>
            <a:cxnLst/>
            <a:rect r="r" b="b" t="t" l="l"/>
            <a:pathLst>
              <a:path h="2094613" w="2094613">
                <a:moveTo>
                  <a:pt x="0" y="0"/>
                </a:moveTo>
                <a:lnTo>
                  <a:pt x="2094613" y="0"/>
                </a:lnTo>
                <a:lnTo>
                  <a:pt x="2094613" y="2094612"/>
                </a:lnTo>
                <a:lnTo>
                  <a:pt x="0" y="2094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4433107" y="3658246"/>
            <a:ext cx="1862956" cy="1862956"/>
          </a:xfrm>
          <a:custGeom>
            <a:avLst/>
            <a:gdLst/>
            <a:ahLst/>
            <a:cxnLst/>
            <a:rect r="r" b="b" t="t" l="l"/>
            <a:pathLst>
              <a:path h="1862956" w="1862956">
                <a:moveTo>
                  <a:pt x="0" y="0"/>
                </a:moveTo>
                <a:lnTo>
                  <a:pt x="1862956" y="0"/>
                </a:lnTo>
                <a:lnTo>
                  <a:pt x="1862956" y="1862956"/>
                </a:lnTo>
                <a:lnTo>
                  <a:pt x="0" y="1862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25" id="25"/>
          <p:cNvSpPr txBox="true"/>
          <p:nvPr/>
        </p:nvSpPr>
        <p:spPr>
          <a:xfrm rot="0">
            <a:off x="2500869" y="6350131"/>
            <a:ext cx="5771039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80"/>
              </a:lnSpc>
              <a:buAutoNum type="arabicPeriod" startAt="1"/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Full &amp; Productive Employment</a:t>
            </a: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 marL="647700" indent="-323850" lvl="1">
              <a:lnSpc>
                <a:spcPts val="3180"/>
              </a:lnSpc>
              <a:buAutoNum type="arabicPeriod" startAt="1"/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Inclusivity </a:t>
            </a:r>
          </a:p>
          <a:p>
            <a:pPr algn="l" marL="647700" indent="-323850" lvl="1">
              <a:lnSpc>
                <a:spcPts val="3180"/>
              </a:lnSpc>
              <a:buAutoNum type="arabicPeriod" startAt="1"/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Equal Pay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02826" y="3973833"/>
            <a:ext cx="4069082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SDG 8.5 : Achieving Full &amp; Productive Employment &amp; Decent Work For All Individuals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5583" y="-337061"/>
            <a:ext cx="14891236" cy="11168427"/>
          </a:xfrm>
          <a:custGeom>
            <a:avLst/>
            <a:gdLst/>
            <a:ahLst/>
            <a:cxnLst/>
            <a:rect r="r" b="b" t="t" l="l"/>
            <a:pathLst>
              <a:path h="11168427" w="14891236">
                <a:moveTo>
                  <a:pt x="0" y="0"/>
                </a:moveTo>
                <a:lnTo>
                  <a:pt x="14891236" y="0"/>
                </a:lnTo>
                <a:lnTo>
                  <a:pt x="14891236" y="11168427"/>
                </a:lnTo>
                <a:lnTo>
                  <a:pt x="0" y="1116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41331" y="-337061"/>
            <a:ext cx="12737918" cy="10624061"/>
            <a:chOff x="0" y="0"/>
            <a:chExt cx="3354843" cy="27981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4843" cy="2798107"/>
            </a:xfrm>
            <a:custGeom>
              <a:avLst/>
              <a:gdLst/>
              <a:ahLst/>
              <a:cxnLst/>
              <a:rect r="r" b="b" t="t" l="l"/>
              <a:pathLst>
                <a:path h="2798107" w="3354843">
                  <a:moveTo>
                    <a:pt x="0" y="0"/>
                  </a:moveTo>
                  <a:lnTo>
                    <a:pt x="3354843" y="0"/>
                  </a:lnTo>
                  <a:lnTo>
                    <a:pt x="3354843" y="2798107"/>
                  </a:lnTo>
                  <a:lnTo>
                    <a:pt x="0" y="2798107"/>
                  </a:lnTo>
                  <a:close/>
                </a:path>
              </a:pathLst>
            </a:custGeom>
            <a:solidFill>
              <a:srgbClr val="8E5D0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54843" cy="2836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37480" y="5247153"/>
            <a:ext cx="6457255" cy="4842941"/>
          </a:xfrm>
          <a:custGeom>
            <a:avLst/>
            <a:gdLst/>
            <a:ahLst/>
            <a:cxnLst/>
            <a:rect r="r" b="b" t="t" l="l"/>
            <a:pathLst>
              <a:path h="4842941" w="6457255">
                <a:moveTo>
                  <a:pt x="0" y="0"/>
                </a:moveTo>
                <a:lnTo>
                  <a:pt x="6457255" y="0"/>
                </a:lnTo>
                <a:lnTo>
                  <a:pt x="6457255" y="4842941"/>
                </a:lnTo>
                <a:lnTo>
                  <a:pt x="0" y="4842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2542" y="5247153"/>
            <a:ext cx="6595458" cy="4946594"/>
          </a:xfrm>
          <a:custGeom>
            <a:avLst/>
            <a:gdLst/>
            <a:ahLst/>
            <a:cxnLst/>
            <a:rect r="r" b="b" t="t" l="l"/>
            <a:pathLst>
              <a:path h="4946594" w="6595458">
                <a:moveTo>
                  <a:pt x="0" y="0"/>
                </a:moveTo>
                <a:lnTo>
                  <a:pt x="6595458" y="0"/>
                </a:lnTo>
                <a:lnTo>
                  <a:pt x="6595458" y="4946593"/>
                </a:lnTo>
                <a:lnTo>
                  <a:pt x="0" y="4946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37480" y="127689"/>
            <a:ext cx="6687748" cy="5015811"/>
          </a:xfrm>
          <a:custGeom>
            <a:avLst/>
            <a:gdLst/>
            <a:ahLst/>
            <a:cxnLst/>
            <a:rect r="r" b="b" t="t" l="l"/>
            <a:pathLst>
              <a:path h="5015811" w="6687748">
                <a:moveTo>
                  <a:pt x="0" y="0"/>
                </a:moveTo>
                <a:lnTo>
                  <a:pt x="6687749" y="0"/>
                </a:lnTo>
                <a:lnTo>
                  <a:pt x="6687749" y="5015811"/>
                </a:lnTo>
                <a:lnTo>
                  <a:pt x="0" y="5015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0252" y="127689"/>
            <a:ext cx="6687748" cy="5015811"/>
          </a:xfrm>
          <a:custGeom>
            <a:avLst/>
            <a:gdLst/>
            <a:ahLst/>
            <a:cxnLst/>
            <a:rect r="r" b="b" t="t" l="l"/>
            <a:pathLst>
              <a:path h="5015811" w="6687748">
                <a:moveTo>
                  <a:pt x="0" y="0"/>
                </a:moveTo>
                <a:lnTo>
                  <a:pt x="6687748" y="0"/>
                </a:lnTo>
                <a:lnTo>
                  <a:pt x="6687748" y="5015811"/>
                </a:lnTo>
                <a:lnTo>
                  <a:pt x="0" y="5015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670" y="2547214"/>
            <a:ext cx="5627909" cy="492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68"/>
              </a:lnSpc>
              <a:spcBef>
                <a:spcPct val="0"/>
              </a:spcBef>
            </a:pPr>
            <a:r>
              <a:rPr lang="en-US" b="true" sz="14120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GALLERY WALK</a:t>
            </a:r>
            <a:r>
              <a:rPr lang="en-US" sz="1412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86001"/>
            <a:ext cx="10608542" cy="11902629"/>
            <a:chOff x="0" y="0"/>
            <a:chExt cx="2794019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4019" cy="3134849"/>
            </a:xfrm>
            <a:custGeom>
              <a:avLst/>
              <a:gdLst/>
              <a:ahLst/>
              <a:cxnLst/>
              <a:rect r="r" b="b" t="t" l="l"/>
              <a:pathLst>
                <a:path h="3134849" w="2794019">
                  <a:moveTo>
                    <a:pt x="0" y="0"/>
                  </a:moveTo>
                  <a:lnTo>
                    <a:pt x="2794019" y="0"/>
                  </a:lnTo>
                  <a:lnTo>
                    <a:pt x="2794019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94019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4205" y="307366"/>
            <a:ext cx="11099589" cy="1777326"/>
            <a:chOff x="0" y="0"/>
            <a:chExt cx="2923349" cy="468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41941" y="440716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user feedback (Stackible)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95674" y="7200900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65756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23677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Negative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65756" y="3300479"/>
            <a:ext cx="6748864" cy="6612712"/>
            <a:chOff x="0" y="0"/>
            <a:chExt cx="1777479" cy="1741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3379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b="true" sz="5400">
                <a:solidFill>
                  <a:srgbClr val="23677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Positive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3379" y="3300479"/>
            <a:ext cx="6748864" cy="6612712"/>
            <a:chOff x="0" y="0"/>
            <a:chExt cx="1777479" cy="1741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25650" y="3992258"/>
            <a:ext cx="5190713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Concept to save space in cramped workplaces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29389" y="3933333"/>
            <a:ext cx="843708" cy="952243"/>
            <a:chOff x="0" y="0"/>
            <a:chExt cx="256597" cy="289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755459" y="3992258"/>
            <a:ext cx="4310187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to build the table will be </a:t>
            </a:r>
            <a:r>
              <a:rPr lang="en-US" b="true" sz="3300" u="sng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very costly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654576" y="3933333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129389" y="5514226"/>
            <a:ext cx="843708" cy="952243"/>
            <a:chOff x="0" y="0"/>
            <a:chExt cx="256597" cy="2896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755459" y="5384800"/>
            <a:ext cx="3040371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to text </a:t>
            </a:r>
            <a:r>
              <a:rPr lang="en-US" b="true" sz="3300" u="sng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 slow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654576" y="5364863"/>
            <a:ext cx="843708" cy="952243"/>
            <a:chOff x="0" y="0"/>
            <a:chExt cx="256597" cy="2896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750837" y="6852281"/>
            <a:ext cx="3650638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doesn’t cater towards </a:t>
            </a:r>
            <a:r>
              <a:rPr lang="en-US" b="true" sz="3300" u="sng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blind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654576" y="6793356"/>
            <a:ext cx="843708" cy="952243"/>
            <a:chOff x="0" y="0"/>
            <a:chExt cx="256597" cy="28960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3225650" y="5479157"/>
            <a:ext cx="5190713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time saving &amp; efficient as users won’t need to clear the table before stacking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25650" y="7328274"/>
            <a:ext cx="4820757" cy="18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that we applied the </a:t>
            </a:r>
            <a:r>
              <a:rPr lang="en-US" sz="3300" u="sng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tooltip="https://www.dinf.ne.jp/doc/english/intl/z15/z15007le/z1500712.html#:~:text=(Accessibility%20Law),Install%20Facilities%20and%20Other%20Devices.%22"/>
              </a:rPr>
              <a:t>Accessibility Law (Batas Pambansa Bilang 344)</a:t>
            </a: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pwd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129389" y="7300846"/>
            <a:ext cx="843708" cy="952243"/>
            <a:chOff x="0" y="0"/>
            <a:chExt cx="256597" cy="28960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750837" y="8204574"/>
            <a:ext cx="4069082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Speech to text hard to detect tagalog accent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654576" y="8145649"/>
            <a:ext cx="843708" cy="952243"/>
            <a:chOff x="0" y="0"/>
            <a:chExt cx="256597" cy="28960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86001"/>
            <a:ext cx="10608542" cy="11902629"/>
            <a:chOff x="0" y="0"/>
            <a:chExt cx="2794019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4019" cy="3134849"/>
            </a:xfrm>
            <a:custGeom>
              <a:avLst/>
              <a:gdLst/>
              <a:ahLst/>
              <a:cxnLst/>
              <a:rect r="r" b="b" t="t" l="l"/>
              <a:pathLst>
                <a:path h="3134849" w="2794019">
                  <a:moveTo>
                    <a:pt x="0" y="0"/>
                  </a:moveTo>
                  <a:lnTo>
                    <a:pt x="2794019" y="0"/>
                  </a:lnTo>
                  <a:lnTo>
                    <a:pt x="2794019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94019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4205" y="307366"/>
            <a:ext cx="11099589" cy="1777326"/>
            <a:chOff x="0" y="0"/>
            <a:chExt cx="2923349" cy="468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41941" y="440716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user feedback (floor plan)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95674" y="7200900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65756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65756" y="3300479"/>
            <a:ext cx="6748864" cy="6612712"/>
            <a:chOff x="0" y="0"/>
            <a:chExt cx="1777479" cy="1741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3379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3379" y="3300479"/>
            <a:ext cx="6748864" cy="6612712"/>
            <a:chOff x="0" y="0"/>
            <a:chExt cx="1777479" cy="1741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25650" y="3992258"/>
            <a:ext cx="4290591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way of explain how to use our product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29389" y="3933333"/>
            <a:ext cx="843708" cy="952243"/>
            <a:chOff x="0" y="0"/>
            <a:chExt cx="256597" cy="289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755459" y="3992258"/>
            <a:ext cx="4590231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loor plan too basic.</a:t>
            </a:r>
          </a:p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</a:t>
            </a:r>
            <a:r>
              <a:rPr lang="en-US" b="true" sz="3299" u="sng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more detail</a:t>
            </a: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!!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654576" y="3933333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219769" y="5365379"/>
            <a:ext cx="3814263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that we had small details like railings &amp; ramps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129389" y="5384429"/>
            <a:ext cx="843708" cy="952243"/>
            <a:chOff x="0" y="0"/>
            <a:chExt cx="256597" cy="2896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86001"/>
            <a:ext cx="10608542" cy="11902629"/>
            <a:chOff x="0" y="0"/>
            <a:chExt cx="2794019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4019" cy="3134849"/>
            </a:xfrm>
            <a:custGeom>
              <a:avLst/>
              <a:gdLst/>
              <a:ahLst/>
              <a:cxnLst/>
              <a:rect r="r" b="b" t="t" l="l"/>
              <a:pathLst>
                <a:path h="3134849" w="2794019">
                  <a:moveTo>
                    <a:pt x="0" y="0"/>
                  </a:moveTo>
                  <a:lnTo>
                    <a:pt x="2794019" y="0"/>
                  </a:lnTo>
                  <a:lnTo>
                    <a:pt x="2794019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94019" cy="3191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4205" y="307366"/>
            <a:ext cx="11099589" cy="1777326"/>
            <a:chOff x="0" y="0"/>
            <a:chExt cx="2923349" cy="468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41941" y="440716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user feedback (Website)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95674" y="7200900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65756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65756" y="3300479"/>
            <a:ext cx="6748864" cy="6612712"/>
            <a:chOff x="0" y="0"/>
            <a:chExt cx="1777479" cy="1741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3379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82904" y="3300479"/>
            <a:ext cx="6748864" cy="6612712"/>
            <a:chOff x="0" y="0"/>
            <a:chExt cx="1777479" cy="1741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77479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25650" y="3931552"/>
            <a:ext cx="4069082" cy="9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Concept for scalability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29389" y="3933333"/>
            <a:ext cx="843708" cy="952243"/>
            <a:chOff x="0" y="0"/>
            <a:chExt cx="256597" cy="289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758399" y="3829301"/>
            <a:ext cx="4031336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Costly because we need a computer to run the server.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657517" y="3900553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225650" y="5412865"/>
            <a:ext cx="3679794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Looks clean &amp; easy to navigate.</a:t>
            </a:r>
          </a:p>
          <a:p>
            <a:pPr algn="l">
              <a:lnSpc>
                <a:spcPts val="3497"/>
              </a:lnSpc>
            </a:pPr>
            <a:r>
              <a:rPr lang="en-US" sz="3299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for pwd!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129389" y="5431915"/>
            <a:ext cx="843708" cy="952243"/>
            <a:chOff x="0" y="0"/>
            <a:chExt cx="256597" cy="2896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386001"/>
            <a:ext cx="10608542" cy="11902629"/>
            <a:chOff x="0" y="0"/>
            <a:chExt cx="2794019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4019" cy="3134849"/>
            </a:xfrm>
            <a:custGeom>
              <a:avLst/>
              <a:gdLst/>
              <a:ahLst/>
              <a:cxnLst/>
              <a:rect r="r" b="b" t="t" l="l"/>
              <a:pathLst>
                <a:path h="3134849" w="2794019">
                  <a:moveTo>
                    <a:pt x="0" y="0"/>
                  </a:moveTo>
                  <a:lnTo>
                    <a:pt x="2794019" y="0"/>
                  </a:lnTo>
                  <a:lnTo>
                    <a:pt x="2794019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94019" cy="325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22734" y="6648706"/>
            <a:ext cx="1834112" cy="4035046"/>
          </a:xfrm>
          <a:custGeom>
            <a:avLst/>
            <a:gdLst/>
            <a:ahLst/>
            <a:cxnLst/>
            <a:rect r="r" b="b" t="t" l="l"/>
            <a:pathLst>
              <a:path h="4035046" w="1834112">
                <a:moveTo>
                  <a:pt x="0" y="0"/>
                </a:moveTo>
                <a:lnTo>
                  <a:pt x="1834112" y="0"/>
                </a:lnTo>
                <a:lnTo>
                  <a:pt x="1834112" y="4035046"/>
                </a:lnTo>
                <a:lnTo>
                  <a:pt x="0" y="4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502" y="225091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594205" y="307366"/>
            <a:ext cx="11099589" cy="1777326"/>
            <a:chOff x="0" y="0"/>
            <a:chExt cx="2923349" cy="468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349" cy="468102"/>
            </a:xfrm>
            <a:custGeom>
              <a:avLst/>
              <a:gdLst/>
              <a:ahLst/>
              <a:cxnLst/>
              <a:rect r="r" b="b" t="t" l="l"/>
              <a:pathLst>
                <a:path h="468102" w="2923349">
                  <a:moveTo>
                    <a:pt x="36967" y="0"/>
                  </a:moveTo>
                  <a:lnTo>
                    <a:pt x="2886381" y="0"/>
                  </a:lnTo>
                  <a:cubicBezTo>
                    <a:pt x="2906798" y="0"/>
                    <a:pt x="2923349" y="16551"/>
                    <a:pt x="2923349" y="36967"/>
                  </a:cubicBezTo>
                  <a:lnTo>
                    <a:pt x="2923349" y="431135"/>
                  </a:lnTo>
                  <a:cubicBezTo>
                    <a:pt x="2923349" y="451551"/>
                    <a:pt x="2906798" y="468102"/>
                    <a:pt x="2886381" y="468102"/>
                  </a:cubicBezTo>
                  <a:lnTo>
                    <a:pt x="36967" y="468102"/>
                  </a:lnTo>
                  <a:cubicBezTo>
                    <a:pt x="16551" y="468102"/>
                    <a:pt x="0" y="451551"/>
                    <a:pt x="0" y="431135"/>
                  </a:cubicBezTo>
                  <a:lnTo>
                    <a:pt x="0" y="36967"/>
                  </a:lnTo>
                  <a:cubicBezTo>
                    <a:pt x="0" y="16551"/>
                    <a:pt x="16551" y="0"/>
                    <a:pt x="36967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349" cy="5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41941" y="440716"/>
            <a:ext cx="10499589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4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Gallery walk (FAQ)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27205" y="9088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95674" y="7200900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65756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65756" y="3300479"/>
            <a:ext cx="6748864" cy="6612712"/>
            <a:chOff x="0" y="0"/>
            <a:chExt cx="1777479" cy="17416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777479" cy="1865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73379" y="2442466"/>
            <a:ext cx="6742984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</a:pPr>
            <a:r>
              <a:rPr lang="en-US" sz="5400">
                <a:solidFill>
                  <a:srgbClr val="2367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3379" y="3300479"/>
            <a:ext cx="6748864" cy="6612712"/>
            <a:chOff x="0" y="0"/>
            <a:chExt cx="1777479" cy="17416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7479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77479">
                  <a:moveTo>
                    <a:pt x="60799" y="0"/>
                  </a:moveTo>
                  <a:lnTo>
                    <a:pt x="1716680" y="0"/>
                  </a:lnTo>
                  <a:cubicBezTo>
                    <a:pt x="1732805" y="0"/>
                    <a:pt x="1748269" y="6406"/>
                    <a:pt x="1759671" y="17808"/>
                  </a:cubicBezTo>
                  <a:cubicBezTo>
                    <a:pt x="1771073" y="29209"/>
                    <a:pt x="1777479" y="44674"/>
                    <a:pt x="1777479" y="60799"/>
                  </a:cubicBezTo>
                  <a:lnTo>
                    <a:pt x="1777479" y="1680821"/>
                  </a:lnTo>
                  <a:cubicBezTo>
                    <a:pt x="1777479" y="1696946"/>
                    <a:pt x="1771073" y="1712410"/>
                    <a:pt x="1759671" y="1723812"/>
                  </a:cubicBezTo>
                  <a:cubicBezTo>
                    <a:pt x="1748269" y="1735214"/>
                    <a:pt x="1732805" y="1741619"/>
                    <a:pt x="1716680" y="1741619"/>
                  </a:cubicBezTo>
                  <a:lnTo>
                    <a:pt x="60799" y="1741619"/>
                  </a:lnTo>
                  <a:cubicBezTo>
                    <a:pt x="44674" y="1741619"/>
                    <a:pt x="29209" y="1735214"/>
                    <a:pt x="17808" y="1723812"/>
                  </a:cubicBezTo>
                  <a:cubicBezTo>
                    <a:pt x="6406" y="1712410"/>
                    <a:pt x="0" y="1696946"/>
                    <a:pt x="0" y="1680821"/>
                  </a:cubicBezTo>
                  <a:lnTo>
                    <a:pt x="0" y="60799"/>
                  </a:lnTo>
                  <a:cubicBezTo>
                    <a:pt x="0" y="44674"/>
                    <a:pt x="6406" y="29209"/>
                    <a:pt x="17808" y="17808"/>
                  </a:cubicBezTo>
                  <a:cubicBezTo>
                    <a:pt x="29209" y="6406"/>
                    <a:pt x="44674" y="0"/>
                    <a:pt x="6079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777479" cy="1865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25650" y="3992258"/>
            <a:ext cx="4712696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long does the table take to stack?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29389" y="3933333"/>
            <a:ext cx="843708" cy="952243"/>
            <a:chOff x="0" y="0"/>
            <a:chExt cx="256597" cy="289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225650" y="5344551"/>
            <a:ext cx="495405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weight limit of the stacked table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129389" y="5285626"/>
            <a:ext cx="843708" cy="952243"/>
            <a:chOff x="0" y="0"/>
            <a:chExt cx="256597" cy="2896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339486" y="3992258"/>
            <a:ext cx="4501295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trying to find an in-between of 4 sec!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38603" y="3961906"/>
            <a:ext cx="843708" cy="952243"/>
            <a:chOff x="0" y="0"/>
            <a:chExt cx="256597" cy="2896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1.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235117" y="5160023"/>
            <a:ext cx="4857903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aiming to have around 40 KG. We need stronger materials!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35663" y="5314199"/>
            <a:ext cx="843708" cy="952243"/>
            <a:chOff x="0" y="0"/>
            <a:chExt cx="256597" cy="28960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2.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225650" y="6696844"/>
            <a:ext cx="495405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it cater towards the blind too?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2129389" y="6637919"/>
            <a:ext cx="843708" cy="952243"/>
            <a:chOff x="0" y="0"/>
            <a:chExt cx="256597" cy="28960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1235117" y="6696844"/>
            <a:ext cx="5325700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plan to have a brail for the button &amp; buzzing motor when alerting the blind PWD!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238603" y="6677280"/>
            <a:ext cx="840767" cy="952243"/>
            <a:chOff x="0" y="0"/>
            <a:chExt cx="255703" cy="28960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5703" cy="289606"/>
            </a:xfrm>
            <a:custGeom>
              <a:avLst/>
              <a:gdLst/>
              <a:ahLst/>
              <a:cxnLst/>
              <a:rect r="r" b="b" t="t" l="l"/>
              <a:pathLst>
                <a:path h="289606" w="255703">
                  <a:moveTo>
                    <a:pt x="127851" y="0"/>
                  </a:moveTo>
                  <a:lnTo>
                    <a:pt x="127851" y="0"/>
                  </a:lnTo>
                  <a:cubicBezTo>
                    <a:pt x="198462" y="0"/>
                    <a:pt x="255703" y="57241"/>
                    <a:pt x="255703" y="127851"/>
                  </a:cubicBezTo>
                  <a:lnTo>
                    <a:pt x="255703" y="161755"/>
                  </a:lnTo>
                  <a:cubicBezTo>
                    <a:pt x="255703" y="195663"/>
                    <a:pt x="242233" y="228182"/>
                    <a:pt x="218256" y="252159"/>
                  </a:cubicBezTo>
                  <a:cubicBezTo>
                    <a:pt x="194279" y="276136"/>
                    <a:pt x="161760" y="289606"/>
                    <a:pt x="127851" y="289606"/>
                  </a:cubicBezTo>
                  <a:lnTo>
                    <a:pt x="127851" y="289606"/>
                  </a:lnTo>
                  <a:cubicBezTo>
                    <a:pt x="93943" y="289606"/>
                    <a:pt x="61424" y="276136"/>
                    <a:pt x="37447" y="252159"/>
                  </a:cubicBezTo>
                  <a:cubicBezTo>
                    <a:pt x="13470" y="228182"/>
                    <a:pt x="0" y="195663"/>
                    <a:pt x="0" y="161755"/>
                  </a:cubicBezTo>
                  <a:lnTo>
                    <a:pt x="0" y="127851"/>
                  </a:lnTo>
                  <a:cubicBezTo>
                    <a:pt x="0" y="93943"/>
                    <a:pt x="13470" y="61424"/>
                    <a:pt x="37447" y="37447"/>
                  </a:cubicBezTo>
                  <a:cubicBezTo>
                    <a:pt x="61424" y="13470"/>
                    <a:pt x="93943" y="0"/>
                    <a:pt x="127851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255703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3.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181837" y="8049137"/>
            <a:ext cx="4997865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a safety feature as the table opens up?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2085576" y="7990212"/>
            <a:ext cx="843708" cy="952243"/>
            <a:chOff x="0" y="0"/>
            <a:chExt cx="256597" cy="28960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4.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235117" y="8350384"/>
            <a:ext cx="5271896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YES! we are implementing a distance sensor in case someone is in the way of opening.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0232723" y="8190107"/>
            <a:ext cx="843708" cy="952243"/>
            <a:chOff x="0" y="0"/>
            <a:chExt cx="256597" cy="28960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56597" cy="289606"/>
            </a:xfrm>
            <a:custGeom>
              <a:avLst/>
              <a:gdLst/>
              <a:ahLst/>
              <a:cxnLst/>
              <a:rect r="r" b="b" t="t" l="l"/>
              <a:pathLst>
                <a:path h="289606" w="256597">
                  <a:moveTo>
                    <a:pt x="128298" y="0"/>
                  </a:moveTo>
                  <a:lnTo>
                    <a:pt x="128298" y="0"/>
                  </a:lnTo>
                  <a:cubicBezTo>
                    <a:pt x="162325" y="0"/>
                    <a:pt x="194959" y="13517"/>
                    <a:pt x="219019" y="37578"/>
                  </a:cubicBezTo>
                  <a:cubicBezTo>
                    <a:pt x="243080" y="61638"/>
                    <a:pt x="256597" y="94272"/>
                    <a:pt x="256597" y="128298"/>
                  </a:cubicBezTo>
                  <a:lnTo>
                    <a:pt x="256597" y="161307"/>
                  </a:lnTo>
                  <a:cubicBezTo>
                    <a:pt x="256597" y="232165"/>
                    <a:pt x="199156" y="289606"/>
                    <a:pt x="128298" y="289606"/>
                  </a:cubicBezTo>
                  <a:lnTo>
                    <a:pt x="128298" y="289606"/>
                  </a:lnTo>
                  <a:cubicBezTo>
                    <a:pt x="94272" y="289606"/>
                    <a:pt x="61638" y="276089"/>
                    <a:pt x="37578" y="252028"/>
                  </a:cubicBezTo>
                  <a:cubicBezTo>
                    <a:pt x="13517" y="227968"/>
                    <a:pt x="0" y="195334"/>
                    <a:pt x="0" y="161307"/>
                  </a:cubicBezTo>
                  <a:lnTo>
                    <a:pt x="0" y="128298"/>
                  </a:lnTo>
                  <a:cubicBezTo>
                    <a:pt x="0" y="57441"/>
                    <a:pt x="57441" y="0"/>
                    <a:pt x="128298" y="0"/>
                  </a:cubicBezTo>
                  <a:close/>
                </a:path>
              </a:pathLst>
            </a:custGeom>
            <a:solidFill>
              <a:srgbClr val="16161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85725"/>
              <a:ext cx="256597" cy="3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 i="true">
                  <a:solidFill>
                    <a:srgbClr val="B9CDCA"/>
                  </a:solidFill>
                  <a:latin typeface="Poly Italics"/>
                  <a:ea typeface="Poly Italics"/>
                  <a:cs typeface="Poly Italics"/>
                  <a:sym typeface="Poly Italics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6587" y="-195739"/>
            <a:ext cx="6123188" cy="10482739"/>
          </a:xfrm>
          <a:custGeom>
            <a:avLst/>
            <a:gdLst/>
            <a:ahLst/>
            <a:cxnLst/>
            <a:rect r="r" b="b" t="t" l="l"/>
            <a:pathLst>
              <a:path h="10482739" w="6123188">
                <a:moveTo>
                  <a:pt x="0" y="0"/>
                </a:moveTo>
                <a:lnTo>
                  <a:pt x="6123187" y="0"/>
                </a:lnTo>
                <a:lnTo>
                  <a:pt x="6123187" y="10482739"/>
                </a:lnTo>
                <a:lnTo>
                  <a:pt x="0" y="10482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68920" y="-446335"/>
            <a:ext cx="15180177" cy="11179670"/>
            <a:chOff x="0" y="0"/>
            <a:chExt cx="3998071" cy="29444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98071" cy="2944440"/>
            </a:xfrm>
            <a:custGeom>
              <a:avLst/>
              <a:gdLst/>
              <a:ahLst/>
              <a:cxnLst/>
              <a:rect r="r" b="b" t="t" l="l"/>
              <a:pathLst>
                <a:path h="2944440" w="3998071">
                  <a:moveTo>
                    <a:pt x="0" y="0"/>
                  </a:moveTo>
                  <a:lnTo>
                    <a:pt x="3998071" y="0"/>
                  </a:lnTo>
                  <a:lnTo>
                    <a:pt x="3998071" y="2944440"/>
                  </a:lnTo>
                  <a:lnTo>
                    <a:pt x="0" y="2944440"/>
                  </a:lnTo>
                  <a:close/>
                </a:path>
              </a:pathLst>
            </a:custGeom>
            <a:solidFill>
              <a:srgbClr val="BB85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98071" cy="2982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95100" y="720667"/>
            <a:ext cx="2730400" cy="4534755"/>
          </a:xfrm>
          <a:custGeom>
            <a:avLst/>
            <a:gdLst/>
            <a:ahLst/>
            <a:cxnLst/>
            <a:rect r="r" b="b" t="t" l="l"/>
            <a:pathLst>
              <a:path h="4534755" w="2730400">
                <a:moveTo>
                  <a:pt x="0" y="0"/>
                </a:moveTo>
                <a:lnTo>
                  <a:pt x="2730400" y="0"/>
                </a:lnTo>
                <a:lnTo>
                  <a:pt x="2730400" y="4534755"/>
                </a:lnTo>
                <a:lnTo>
                  <a:pt x="0" y="453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A3231A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87968" y="380579"/>
            <a:ext cx="5352593" cy="4665052"/>
          </a:xfrm>
          <a:custGeom>
            <a:avLst/>
            <a:gdLst/>
            <a:ahLst/>
            <a:cxnLst/>
            <a:rect r="r" b="b" t="t" l="l"/>
            <a:pathLst>
              <a:path h="4665052" w="5352593">
                <a:moveTo>
                  <a:pt x="0" y="0"/>
                </a:moveTo>
                <a:lnTo>
                  <a:pt x="5352592" y="0"/>
                </a:lnTo>
                <a:lnTo>
                  <a:pt x="5352592" y="4665052"/>
                </a:lnTo>
                <a:lnTo>
                  <a:pt x="0" y="466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A3231A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16427" y="720667"/>
            <a:ext cx="2580614" cy="4534755"/>
          </a:xfrm>
          <a:custGeom>
            <a:avLst/>
            <a:gdLst/>
            <a:ahLst/>
            <a:cxnLst/>
            <a:rect r="r" b="b" t="t" l="l"/>
            <a:pathLst>
              <a:path h="4534755" w="2580614">
                <a:moveTo>
                  <a:pt x="0" y="0"/>
                </a:moveTo>
                <a:lnTo>
                  <a:pt x="2580614" y="0"/>
                </a:lnTo>
                <a:lnTo>
                  <a:pt x="2580614" y="4534755"/>
                </a:lnTo>
                <a:lnTo>
                  <a:pt x="0" y="453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A3231A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088895" y="5453513"/>
            <a:ext cx="5651666" cy="4344586"/>
          </a:xfrm>
          <a:custGeom>
            <a:avLst/>
            <a:gdLst/>
            <a:ahLst/>
            <a:cxnLst/>
            <a:rect r="r" b="b" t="t" l="l"/>
            <a:pathLst>
              <a:path h="4344586" w="5651666">
                <a:moveTo>
                  <a:pt x="0" y="0"/>
                </a:moveTo>
                <a:lnTo>
                  <a:pt x="5651665" y="0"/>
                </a:lnTo>
                <a:lnTo>
                  <a:pt x="5651665" y="4344586"/>
                </a:lnTo>
                <a:lnTo>
                  <a:pt x="0" y="4344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A3231A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0" y="4018634"/>
            <a:ext cx="5043967" cy="205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210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EXPANSIONS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63166" y="6011191"/>
            <a:ext cx="4857903" cy="257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3"/>
              </a:lnSpc>
            </a:pPr>
            <a:r>
              <a:rPr lang="en-US" b="true" sz="6399" u="sng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Improvements</a:t>
            </a:r>
          </a:p>
          <a:p>
            <a:pPr algn="l">
              <a:lnSpc>
                <a:spcPts val="3180"/>
              </a:lnSpc>
            </a:pP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Rounded Corners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 up Buttons (Braille)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 Safety Detector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3004" y="280358"/>
            <a:ext cx="1514592" cy="44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 u="sng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2861" y="280358"/>
            <a:ext cx="1514592" cy="44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 u="sng">
                <a:solidFill>
                  <a:srgbClr val="FDF9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7850">
            <a:off x="-2599849" y="-2828684"/>
            <a:ext cx="35039970" cy="13139989"/>
          </a:xfrm>
          <a:custGeom>
            <a:avLst/>
            <a:gdLst/>
            <a:ahLst/>
            <a:cxnLst/>
            <a:rect r="r" b="b" t="t" l="l"/>
            <a:pathLst>
              <a:path h="13139989" w="35039970">
                <a:moveTo>
                  <a:pt x="0" y="0"/>
                </a:moveTo>
                <a:lnTo>
                  <a:pt x="35039970" y="0"/>
                </a:lnTo>
                <a:lnTo>
                  <a:pt x="35039970" y="13139989"/>
                </a:lnTo>
                <a:lnTo>
                  <a:pt x="0" y="1313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9144000" y="8763000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1967">
            <a:off x="4366081" y="1559751"/>
            <a:ext cx="1707111" cy="1555022"/>
          </a:xfrm>
          <a:custGeom>
            <a:avLst/>
            <a:gdLst/>
            <a:ahLst/>
            <a:cxnLst/>
            <a:rect r="r" b="b" t="t" l="l"/>
            <a:pathLst>
              <a:path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68932">
            <a:off x="12793175" y="6286428"/>
            <a:ext cx="1480813" cy="2123030"/>
          </a:xfrm>
          <a:custGeom>
            <a:avLst/>
            <a:gdLst/>
            <a:ahLst/>
            <a:cxnLst/>
            <a:rect r="r" b="b" t="t" l="l"/>
            <a:pathLst>
              <a:path h="2123030" w="1480813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5707" y="2746130"/>
            <a:ext cx="8376587" cy="54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THANK</a:t>
            </a:r>
          </a:p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10114" y="-407469"/>
            <a:ext cx="18946340" cy="10694469"/>
            <a:chOff x="0" y="0"/>
            <a:chExt cx="4989982" cy="2816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983" cy="2816650"/>
            </a:xfrm>
            <a:custGeom>
              <a:avLst/>
              <a:gdLst/>
              <a:ahLst/>
              <a:cxnLst/>
              <a:rect r="r" b="b" t="t" l="l"/>
              <a:pathLst>
                <a:path h="2816650" w="4989983">
                  <a:moveTo>
                    <a:pt x="12667" y="0"/>
                  </a:moveTo>
                  <a:lnTo>
                    <a:pt x="4977315" y="0"/>
                  </a:lnTo>
                  <a:cubicBezTo>
                    <a:pt x="4984311" y="0"/>
                    <a:pt x="4989983" y="5671"/>
                    <a:pt x="4989983" y="12667"/>
                  </a:cubicBezTo>
                  <a:lnTo>
                    <a:pt x="4989983" y="2803983"/>
                  </a:lnTo>
                  <a:cubicBezTo>
                    <a:pt x="4989983" y="2807342"/>
                    <a:pt x="4988648" y="2810564"/>
                    <a:pt x="4986272" y="2812940"/>
                  </a:cubicBezTo>
                  <a:cubicBezTo>
                    <a:pt x="4983897" y="2815316"/>
                    <a:pt x="4980675" y="2816650"/>
                    <a:pt x="4977315" y="2816650"/>
                  </a:cubicBezTo>
                  <a:lnTo>
                    <a:pt x="12667" y="2816650"/>
                  </a:lnTo>
                  <a:cubicBezTo>
                    <a:pt x="9308" y="2816650"/>
                    <a:pt x="6086" y="2815316"/>
                    <a:pt x="3710" y="2812940"/>
                  </a:cubicBezTo>
                  <a:cubicBezTo>
                    <a:pt x="1335" y="2810564"/>
                    <a:pt x="0" y="2807342"/>
                    <a:pt x="0" y="2803983"/>
                  </a:cubicBezTo>
                  <a:lnTo>
                    <a:pt x="0" y="12667"/>
                  </a:lnTo>
                  <a:cubicBezTo>
                    <a:pt x="0" y="9308"/>
                    <a:pt x="1335" y="6086"/>
                    <a:pt x="3710" y="3710"/>
                  </a:cubicBezTo>
                  <a:cubicBezTo>
                    <a:pt x="6086" y="1335"/>
                    <a:pt x="9308" y="0"/>
                    <a:pt x="12667" y="0"/>
                  </a:cubicBezTo>
                  <a:close/>
                </a:path>
              </a:pathLst>
            </a:custGeom>
            <a:solidFill>
              <a:srgbClr val="D6919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9982" cy="2854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6757" y="692316"/>
            <a:ext cx="7516228" cy="8902369"/>
          </a:xfrm>
          <a:custGeom>
            <a:avLst/>
            <a:gdLst/>
            <a:ahLst/>
            <a:cxnLst/>
            <a:rect r="r" b="b" t="t" l="l"/>
            <a:pathLst>
              <a:path h="8902369" w="7516228">
                <a:moveTo>
                  <a:pt x="0" y="0"/>
                </a:moveTo>
                <a:lnTo>
                  <a:pt x="7516228" y="0"/>
                </a:lnTo>
                <a:lnTo>
                  <a:pt x="7516228" y="8902368"/>
                </a:lnTo>
                <a:lnTo>
                  <a:pt x="0" y="890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45104" y="-407469"/>
            <a:ext cx="10913895" cy="11902629"/>
            <a:chOff x="0" y="0"/>
            <a:chExt cx="2874441" cy="3134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4441" cy="3134849"/>
            </a:xfrm>
            <a:custGeom>
              <a:avLst/>
              <a:gdLst/>
              <a:ahLst/>
              <a:cxnLst/>
              <a:rect r="r" b="b" t="t" l="l"/>
              <a:pathLst>
                <a:path h="3134849" w="2874441">
                  <a:moveTo>
                    <a:pt x="0" y="0"/>
                  </a:moveTo>
                  <a:lnTo>
                    <a:pt x="2874441" y="0"/>
                  </a:lnTo>
                  <a:lnTo>
                    <a:pt x="2874441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FDF9C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74441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38789" y="269558"/>
            <a:ext cx="9449211" cy="167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0"/>
              </a:lnSpc>
            </a:pPr>
            <a:r>
              <a:rPr lang="en-US" b="true" sz="12000">
                <a:solidFill>
                  <a:srgbClr val="BB853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secondary research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70088" y="2258858"/>
            <a:ext cx="8314157" cy="731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In Batangas City, like many areas of the Philippines, the implementation of RA 10524 applies throughout the working environments.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b="true" sz="3800" u="sng">
                <a:solidFill>
                  <a:srgbClr val="BB8539"/>
                </a:solidFill>
                <a:latin typeface="Nunito Bold"/>
                <a:ea typeface="Nunito Bold"/>
                <a:cs typeface="Nunito Bold"/>
                <a:sym typeface="Nunito Bold"/>
              </a:rPr>
              <a:t>RA 10524</a:t>
            </a: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 mandates that at least </a:t>
            </a:r>
            <a:r>
              <a:rPr lang="en-US" b="true" sz="3800" i="true" u="sng">
                <a:solidFill>
                  <a:srgbClr val="BB8539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1%</a:t>
            </a: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 of all positions in government offices be reserved for PWDs. 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However, it </a:t>
            </a:r>
            <a:r>
              <a:rPr lang="en-US" b="true" sz="3800" u="sng">
                <a:solidFill>
                  <a:srgbClr val="BB8539"/>
                </a:solidFill>
                <a:latin typeface="Nunito Bold"/>
                <a:ea typeface="Nunito Bold"/>
                <a:cs typeface="Nunito Bold"/>
                <a:sym typeface="Nunito Bold"/>
              </a:rPr>
              <a:t>doesn’t apply to private sectors</a:t>
            </a: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 &amp; the sectors would need at  least </a:t>
            </a:r>
            <a:r>
              <a:rPr lang="en-US" b="true" sz="3800" u="sng">
                <a:solidFill>
                  <a:srgbClr val="BB8539"/>
                </a:solidFill>
                <a:latin typeface="Nunito Bold"/>
                <a:ea typeface="Nunito Bold"/>
                <a:cs typeface="Nunito Bold"/>
                <a:sym typeface="Nunito Bold"/>
              </a:rPr>
              <a:t>100 employees</a:t>
            </a:r>
            <a:r>
              <a:rPr lang="en-US" sz="3800">
                <a:solidFill>
                  <a:srgbClr val="BB8539"/>
                </a:solidFill>
                <a:latin typeface="Nunito"/>
                <a:ea typeface="Nunito"/>
                <a:cs typeface="Nunito"/>
                <a:sym typeface="Nunito"/>
              </a:rPr>
              <a:t> before the law takes place.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569" y="4135485"/>
            <a:ext cx="2857045" cy="5895578"/>
            <a:chOff x="0" y="0"/>
            <a:chExt cx="3809393" cy="7860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879" y="0"/>
              <a:ext cx="3808514" cy="6795787"/>
              <a:chOff x="0" y="0"/>
              <a:chExt cx="749215" cy="13368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49215" cy="1336874"/>
              </a:xfrm>
              <a:custGeom>
                <a:avLst/>
                <a:gdLst/>
                <a:ahLst/>
                <a:cxnLst/>
                <a:rect r="r" b="b" t="t" l="l"/>
                <a:pathLst>
                  <a:path h="1336874" w="749215">
                    <a:moveTo>
                      <a:pt x="143651" y="0"/>
                    </a:moveTo>
                    <a:lnTo>
                      <a:pt x="605564" y="0"/>
                    </a:lnTo>
                    <a:cubicBezTo>
                      <a:pt x="643663" y="0"/>
                      <a:pt x="680201" y="15135"/>
                      <a:pt x="707141" y="42074"/>
                    </a:cubicBezTo>
                    <a:cubicBezTo>
                      <a:pt x="734080" y="69014"/>
                      <a:pt x="749215" y="105552"/>
                      <a:pt x="749215" y="143651"/>
                    </a:cubicBezTo>
                    <a:lnTo>
                      <a:pt x="749215" y="1193224"/>
                    </a:lnTo>
                    <a:cubicBezTo>
                      <a:pt x="749215" y="1231322"/>
                      <a:pt x="734080" y="1267860"/>
                      <a:pt x="707141" y="1294800"/>
                    </a:cubicBezTo>
                    <a:cubicBezTo>
                      <a:pt x="680201" y="1321740"/>
                      <a:pt x="643663" y="1336874"/>
                      <a:pt x="605564" y="1336874"/>
                    </a:cubicBezTo>
                    <a:lnTo>
                      <a:pt x="143651" y="1336874"/>
                    </a:lnTo>
                    <a:cubicBezTo>
                      <a:pt x="105552" y="1336874"/>
                      <a:pt x="69014" y="1321740"/>
                      <a:pt x="42074" y="1294800"/>
                    </a:cubicBezTo>
                    <a:cubicBezTo>
                      <a:pt x="15135" y="1267860"/>
                      <a:pt x="0" y="1231322"/>
                      <a:pt x="0" y="1193224"/>
                    </a:cubicBezTo>
                    <a:lnTo>
                      <a:pt x="0" y="143651"/>
                    </a:lnTo>
                    <a:cubicBezTo>
                      <a:pt x="0" y="105552"/>
                      <a:pt x="15135" y="69014"/>
                      <a:pt x="42074" y="42074"/>
                    </a:cubicBezTo>
                    <a:cubicBezTo>
                      <a:pt x="69014" y="15135"/>
                      <a:pt x="105552" y="0"/>
                      <a:pt x="143651" y="0"/>
                    </a:cubicBezTo>
                    <a:close/>
                  </a:path>
                </a:pathLst>
              </a:custGeom>
              <a:solidFill>
                <a:srgbClr val="ED8264"/>
              </a:solidFill>
              <a:ln w="28575" cap="rnd">
                <a:solidFill>
                  <a:srgbClr val="A3502D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749215" cy="13749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914733" y="6313783"/>
              <a:ext cx="1543717" cy="1546988"/>
              <a:chOff x="0" y="0"/>
              <a:chExt cx="811081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108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1081">
                    <a:moveTo>
                      <a:pt x="405541" y="0"/>
                    </a:moveTo>
                    <a:cubicBezTo>
                      <a:pt x="181567" y="0"/>
                      <a:pt x="0" y="181951"/>
                      <a:pt x="0" y="406400"/>
                    </a:cubicBezTo>
                    <a:cubicBezTo>
                      <a:pt x="0" y="630849"/>
                      <a:pt x="181567" y="812800"/>
                      <a:pt x="405541" y="812800"/>
                    </a:cubicBezTo>
                    <a:cubicBezTo>
                      <a:pt x="629515" y="812800"/>
                      <a:pt x="811081" y="630849"/>
                      <a:pt x="811081" y="406400"/>
                    </a:cubicBezTo>
                    <a:cubicBezTo>
                      <a:pt x="811081" y="181951"/>
                      <a:pt x="629515" y="0"/>
                      <a:pt x="405541" y="0"/>
                    </a:cubicBezTo>
                    <a:close/>
                  </a:path>
                </a:pathLst>
              </a:custGeom>
              <a:solidFill>
                <a:srgbClr val="A47551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039" y="38100"/>
                <a:ext cx="659004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06071" y="853842"/>
              <a:ext cx="2598130" cy="788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6"/>
                </a:lnSpc>
              </a:pPr>
              <a:r>
                <a:rPr lang="en-US" b="true" sz="3996">
                  <a:solidFill>
                    <a:srgbClr val="FDF9CD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Social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5065" y="2064039"/>
              <a:ext cx="3560142" cy="381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PWDs face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social barriers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stigma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related to their disabilities, struggle with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social interactions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need support to secure employment.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1948501"/>
              <a:ext cx="3808514" cy="0"/>
            </a:xfrm>
            <a:prstGeom prst="line">
              <a:avLst/>
            </a:prstGeom>
            <a:ln cap="flat" w="50800">
              <a:solidFill>
                <a:srgbClr val="A3502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1219354" y="6819903"/>
              <a:ext cx="934476" cy="651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4"/>
                </a:lnSpc>
              </a:pPr>
              <a:r>
                <a:rPr lang="en-US" sz="3252">
                  <a:solidFill>
                    <a:srgbClr val="FDF9CD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946553" y="2390162"/>
            <a:ext cx="8394894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b="true" sz="4499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SPICE is used as a design thinking tool used to help us better understand the issues the user faces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010038" y="4091695"/>
            <a:ext cx="2863268" cy="5895578"/>
            <a:chOff x="0" y="0"/>
            <a:chExt cx="3817691" cy="786077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107" y="0"/>
              <a:ext cx="3816584" cy="6795787"/>
              <a:chOff x="0" y="0"/>
              <a:chExt cx="750802" cy="13368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50802" cy="1336874"/>
              </a:xfrm>
              <a:custGeom>
                <a:avLst/>
                <a:gdLst/>
                <a:ahLst/>
                <a:cxnLst/>
                <a:rect r="r" b="b" t="t" l="l"/>
                <a:pathLst>
                  <a:path h="1336874" w="750802">
                    <a:moveTo>
                      <a:pt x="143347" y="0"/>
                    </a:moveTo>
                    <a:lnTo>
                      <a:pt x="607455" y="0"/>
                    </a:lnTo>
                    <a:cubicBezTo>
                      <a:pt x="645473" y="0"/>
                      <a:pt x="681934" y="15103"/>
                      <a:pt x="708817" y="41985"/>
                    </a:cubicBezTo>
                    <a:cubicBezTo>
                      <a:pt x="735700" y="68868"/>
                      <a:pt x="750802" y="105329"/>
                      <a:pt x="750802" y="143347"/>
                    </a:cubicBezTo>
                    <a:lnTo>
                      <a:pt x="750802" y="1193527"/>
                    </a:lnTo>
                    <a:cubicBezTo>
                      <a:pt x="750802" y="1231545"/>
                      <a:pt x="735700" y="1268006"/>
                      <a:pt x="708817" y="1294889"/>
                    </a:cubicBezTo>
                    <a:cubicBezTo>
                      <a:pt x="681934" y="1321772"/>
                      <a:pt x="645473" y="1336874"/>
                      <a:pt x="607455" y="1336874"/>
                    </a:cubicBezTo>
                    <a:lnTo>
                      <a:pt x="143347" y="1336874"/>
                    </a:lnTo>
                    <a:cubicBezTo>
                      <a:pt x="105329" y="1336874"/>
                      <a:pt x="68868" y="1321772"/>
                      <a:pt x="41985" y="1294889"/>
                    </a:cubicBezTo>
                    <a:cubicBezTo>
                      <a:pt x="15103" y="1268006"/>
                      <a:pt x="0" y="1231545"/>
                      <a:pt x="0" y="1193527"/>
                    </a:cubicBezTo>
                    <a:lnTo>
                      <a:pt x="0" y="143347"/>
                    </a:lnTo>
                    <a:cubicBezTo>
                      <a:pt x="0" y="105329"/>
                      <a:pt x="15103" y="68868"/>
                      <a:pt x="41985" y="41985"/>
                    </a:cubicBezTo>
                    <a:cubicBezTo>
                      <a:pt x="68868" y="15103"/>
                      <a:pt x="105329" y="0"/>
                      <a:pt x="143347" y="0"/>
                    </a:cubicBezTo>
                    <a:close/>
                  </a:path>
                </a:pathLst>
              </a:custGeom>
              <a:solidFill>
                <a:srgbClr val="ED8264"/>
              </a:solidFill>
              <a:ln w="28575" cap="rnd">
                <a:solidFill>
                  <a:srgbClr val="A3502D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750802" cy="13749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9065" y="6313783"/>
              <a:ext cx="1546988" cy="154698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47551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09397" y="2259816"/>
              <a:ext cx="3210110" cy="334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PWDs' physical disabilities limit their mobility, and they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need 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workplaces to be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physically friendly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inclusive</a:t>
              </a:r>
              <a:r>
                <a:rPr lang="en-US" sz="2400">
                  <a:solidFill>
                    <a:srgbClr val="A3231A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0" y="1948501"/>
              <a:ext cx="3816584" cy="0"/>
            </a:xfrm>
            <a:prstGeom prst="line">
              <a:avLst/>
            </a:prstGeom>
            <a:ln cap="flat" w="50800">
              <a:solidFill>
                <a:srgbClr val="A3502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364331" y="6819903"/>
              <a:ext cx="936456" cy="651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4"/>
                </a:lnSpc>
              </a:pPr>
              <a:r>
                <a:rPr lang="en-US" sz="3252">
                  <a:solidFill>
                    <a:srgbClr val="FDF9CD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08022" y="853842"/>
              <a:ext cx="2603636" cy="788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6"/>
                </a:lnSpc>
              </a:pPr>
              <a:r>
                <a:rPr lang="en-US" b="true" sz="3996">
                  <a:solidFill>
                    <a:srgbClr val="FDF9CD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Physical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602168" y="4091695"/>
            <a:ext cx="2924428" cy="5939368"/>
            <a:chOff x="0" y="0"/>
            <a:chExt cx="3899237" cy="791915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899237" cy="6942959"/>
              <a:chOff x="0" y="0"/>
              <a:chExt cx="750802" cy="133687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50802" cy="1336874"/>
              </a:xfrm>
              <a:custGeom>
                <a:avLst/>
                <a:gdLst/>
                <a:ahLst/>
                <a:cxnLst/>
                <a:rect r="r" b="b" t="t" l="l"/>
                <a:pathLst>
                  <a:path h="1336874" w="750802">
                    <a:moveTo>
                      <a:pt x="140308" y="0"/>
                    </a:moveTo>
                    <a:lnTo>
                      <a:pt x="610494" y="0"/>
                    </a:lnTo>
                    <a:cubicBezTo>
                      <a:pt x="687984" y="0"/>
                      <a:pt x="750802" y="62818"/>
                      <a:pt x="750802" y="140308"/>
                    </a:cubicBezTo>
                    <a:lnTo>
                      <a:pt x="750802" y="1196566"/>
                    </a:lnTo>
                    <a:cubicBezTo>
                      <a:pt x="750802" y="1274056"/>
                      <a:pt x="687984" y="1336874"/>
                      <a:pt x="610494" y="1336874"/>
                    </a:cubicBezTo>
                    <a:lnTo>
                      <a:pt x="140308" y="1336874"/>
                    </a:lnTo>
                    <a:cubicBezTo>
                      <a:pt x="62818" y="1336874"/>
                      <a:pt x="0" y="1274056"/>
                      <a:pt x="0" y="1196566"/>
                    </a:cubicBezTo>
                    <a:lnTo>
                      <a:pt x="0" y="140308"/>
                    </a:lnTo>
                    <a:cubicBezTo>
                      <a:pt x="0" y="62818"/>
                      <a:pt x="62818" y="0"/>
                      <a:pt x="140308" y="0"/>
                    </a:cubicBezTo>
                    <a:close/>
                  </a:path>
                </a:pathLst>
              </a:custGeom>
              <a:solidFill>
                <a:srgbClr val="ED8264"/>
              </a:solidFill>
              <a:ln w="28575" cap="rnd">
                <a:solidFill>
                  <a:srgbClr val="A3502D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750802" cy="1384499"/>
              </a:xfrm>
              <a:prstGeom prst="rect">
                <a:avLst/>
              </a:prstGeom>
            </p:spPr>
            <p:txBody>
              <a:bodyPr anchor="ctr" rtlCol="false" tIns="51900" lIns="51900" bIns="51900" rIns="519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080869" y="6338667"/>
              <a:ext cx="1580490" cy="158049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47551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900" lIns="51900" bIns="51900" rIns="519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96257" y="2367088"/>
              <a:ext cx="2949714" cy="2879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6"/>
                </a:lnSpc>
              </a:pPr>
              <a:r>
                <a:rPr lang="en-US" sz="2398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PWDs struggle with identity and </a:t>
              </a:r>
              <a:r>
                <a:rPr lang="en-US" b="true" sz="2398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self-perception</a:t>
              </a:r>
              <a:r>
                <a:rPr lang="en-US" sz="2398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&amp; face </a:t>
              </a:r>
              <a:r>
                <a:rPr lang="en-US" b="true" sz="2398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discrimination </a:t>
              </a:r>
              <a:r>
                <a:rPr lang="en-US" sz="2398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their workplace.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0" y="1819199"/>
              <a:ext cx="3899237" cy="0"/>
            </a:xfrm>
            <a:prstGeom prst="line">
              <a:avLst/>
            </a:prstGeom>
            <a:ln cap="flat" w="50800">
              <a:solidFill>
                <a:srgbClr val="A3502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392746" y="6865274"/>
              <a:ext cx="956736" cy="656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3322">
                  <a:solidFill>
                    <a:srgbClr val="FDF9CD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69720" y="700421"/>
              <a:ext cx="2660021" cy="80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77"/>
                </a:lnSpc>
              </a:pPr>
              <a:r>
                <a:rPr lang="en-US" b="true" sz="4083">
                  <a:solidFill>
                    <a:srgbClr val="FDF9CD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Identity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963976" y="4091695"/>
            <a:ext cx="3846457" cy="5895578"/>
            <a:chOff x="0" y="0"/>
            <a:chExt cx="5128610" cy="7860771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614373" y="0"/>
              <a:ext cx="3899865" cy="6944076"/>
              <a:chOff x="0" y="0"/>
              <a:chExt cx="750802" cy="133687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50802" cy="1336874"/>
              </a:xfrm>
              <a:custGeom>
                <a:avLst/>
                <a:gdLst/>
                <a:ahLst/>
                <a:cxnLst/>
                <a:rect r="r" b="b" t="t" l="l"/>
                <a:pathLst>
                  <a:path h="1336874" w="750802">
                    <a:moveTo>
                      <a:pt x="140286" y="0"/>
                    </a:moveTo>
                    <a:lnTo>
                      <a:pt x="610517" y="0"/>
                    </a:lnTo>
                    <a:cubicBezTo>
                      <a:pt x="647723" y="0"/>
                      <a:pt x="683405" y="14780"/>
                      <a:pt x="709714" y="41089"/>
                    </a:cubicBezTo>
                    <a:cubicBezTo>
                      <a:pt x="736022" y="67397"/>
                      <a:pt x="750802" y="103080"/>
                      <a:pt x="750802" y="140286"/>
                    </a:cubicBezTo>
                    <a:lnTo>
                      <a:pt x="750802" y="1196589"/>
                    </a:lnTo>
                    <a:cubicBezTo>
                      <a:pt x="750802" y="1233795"/>
                      <a:pt x="736022" y="1269477"/>
                      <a:pt x="709714" y="1295786"/>
                    </a:cubicBezTo>
                    <a:cubicBezTo>
                      <a:pt x="683405" y="1322094"/>
                      <a:pt x="647723" y="1336874"/>
                      <a:pt x="610517" y="1336874"/>
                    </a:cubicBezTo>
                    <a:lnTo>
                      <a:pt x="140286" y="1336874"/>
                    </a:lnTo>
                    <a:cubicBezTo>
                      <a:pt x="103080" y="1336874"/>
                      <a:pt x="67397" y="1322094"/>
                      <a:pt x="41089" y="1295786"/>
                    </a:cubicBezTo>
                    <a:cubicBezTo>
                      <a:pt x="14780" y="1269477"/>
                      <a:pt x="0" y="1233795"/>
                      <a:pt x="0" y="1196589"/>
                    </a:cubicBezTo>
                    <a:lnTo>
                      <a:pt x="0" y="140286"/>
                    </a:lnTo>
                    <a:cubicBezTo>
                      <a:pt x="0" y="103080"/>
                      <a:pt x="14780" y="67397"/>
                      <a:pt x="41089" y="41089"/>
                    </a:cubicBezTo>
                    <a:cubicBezTo>
                      <a:pt x="67397" y="14780"/>
                      <a:pt x="103080" y="0"/>
                      <a:pt x="140286" y="0"/>
                    </a:cubicBezTo>
                    <a:close/>
                  </a:path>
                </a:pathLst>
              </a:custGeom>
              <a:solidFill>
                <a:srgbClr val="ED8264"/>
              </a:solidFill>
              <a:ln w="28575" cap="rnd">
                <a:solidFill>
                  <a:srgbClr val="A3502D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750802" cy="1384499"/>
              </a:xfrm>
              <a:prstGeom prst="rect">
                <a:avLst/>
              </a:prstGeom>
            </p:spPr>
            <p:txBody>
              <a:bodyPr anchor="ctr" rtlCol="false" tIns="51908" lIns="51908" bIns="51908" rIns="51908"/>
              <a:lstStyle/>
              <a:p>
                <a:pPr algn="ctr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708215" y="6280027"/>
              <a:ext cx="1580744" cy="158074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47551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908" lIns="51908" bIns="51908" rIns="5190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889943" y="2351074"/>
              <a:ext cx="3348724" cy="381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PWDs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struggle to efficiently communicate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with employers and coworkers to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secure employment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facilitate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teamwork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020142" y="6806716"/>
              <a:ext cx="956890" cy="656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3322">
                  <a:solidFill>
                    <a:srgbClr val="FDF9CD"/>
                  </a:solidFill>
                  <a:latin typeface="Nunito"/>
                  <a:ea typeface="Nunito"/>
                  <a:cs typeface="Nunito"/>
                  <a:sym typeface="Nunito"/>
                </a:rPr>
                <a:t>4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614373" y="1848307"/>
              <a:ext cx="3899865" cy="0"/>
            </a:xfrm>
            <a:prstGeom prst="line">
              <a:avLst/>
            </a:prstGeom>
            <a:ln cap="flat" w="50800">
              <a:solidFill>
                <a:srgbClr val="A3502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6" id="46"/>
            <p:cNvSpPr txBox="true"/>
            <p:nvPr/>
          </p:nvSpPr>
          <p:spPr>
            <a:xfrm rot="0">
              <a:off x="0" y="773567"/>
              <a:ext cx="5128610" cy="628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9"/>
                </a:lnSpc>
              </a:pPr>
              <a:r>
                <a:rPr lang="en-US" b="true" sz="3162">
                  <a:solidFill>
                    <a:srgbClr val="FDF9CD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Communication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943533" y="4091695"/>
            <a:ext cx="2924898" cy="5895578"/>
            <a:chOff x="0" y="0"/>
            <a:chExt cx="3899865" cy="7860771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3899865" cy="6944076"/>
              <a:chOff x="0" y="0"/>
              <a:chExt cx="750802" cy="1336874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750802" cy="1336874"/>
              </a:xfrm>
              <a:custGeom>
                <a:avLst/>
                <a:gdLst/>
                <a:ahLst/>
                <a:cxnLst/>
                <a:rect r="r" b="b" t="t" l="l"/>
                <a:pathLst>
                  <a:path h="1336874" w="750802">
                    <a:moveTo>
                      <a:pt x="140286" y="0"/>
                    </a:moveTo>
                    <a:lnTo>
                      <a:pt x="610517" y="0"/>
                    </a:lnTo>
                    <a:cubicBezTo>
                      <a:pt x="647723" y="0"/>
                      <a:pt x="683405" y="14780"/>
                      <a:pt x="709714" y="41089"/>
                    </a:cubicBezTo>
                    <a:cubicBezTo>
                      <a:pt x="736022" y="67397"/>
                      <a:pt x="750802" y="103080"/>
                      <a:pt x="750802" y="140286"/>
                    </a:cubicBezTo>
                    <a:lnTo>
                      <a:pt x="750802" y="1196589"/>
                    </a:lnTo>
                    <a:cubicBezTo>
                      <a:pt x="750802" y="1233795"/>
                      <a:pt x="736022" y="1269477"/>
                      <a:pt x="709714" y="1295786"/>
                    </a:cubicBezTo>
                    <a:cubicBezTo>
                      <a:pt x="683405" y="1322094"/>
                      <a:pt x="647723" y="1336874"/>
                      <a:pt x="610517" y="1336874"/>
                    </a:cubicBezTo>
                    <a:lnTo>
                      <a:pt x="140286" y="1336874"/>
                    </a:lnTo>
                    <a:cubicBezTo>
                      <a:pt x="103080" y="1336874"/>
                      <a:pt x="67397" y="1322094"/>
                      <a:pt x="41089" y="1295786"/>
                    </a:cubicBezTo>
                    <a:cubicBezTo>
                      <a:pt x="14780" y="1269477"/>
                      <a:pt x="0" y="1233795"/>
                      <a:pt x="0" y="1196589"/>
                    </a:cubicBezTo>
                    <a:lnTo>
                      <a:pt x="0" y="140286"/>
                    </a:lnTo>
                    <a:cubicBezTo>
                      <a:pt x="0" y="103080"/>
                      <a:pt x="14780" y="67397"/>
                      <a:pt x="41089" y="41089"/>
                    </a:cubicBezTo>
                    <a:cubicBezTo>
                      <a:pt x="67397" y="14780"/>
                      <a:pt x="103080" y="0"/>
                      <a:pt x="140286" y="0"/>
                    </a:cubicBezTo>
                    <a:close/>
                  </a:path>
                </a:pathLst>
              </a:custGeom>
              <a:solidFill>
                <a:srgbClr val="ED8264"/>
              </a:solidFill>
              <a:ln w="28575" cap="rnd">
                <a:solidFill>
                  <a:srgbClr val="A3502D"/>
                </a:solidFill>
                <a:prstDash val="solid"/>
                <a:round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750802" cy="1384499"/>
              </a:xfrm>
              <a:prstGeom prst="rect">
                <a:avLst/>
              </a:prstGeom>
            </p:spPr>
            <p:txBody>
              <a:bodyPr anchor="ctr" rtlCol="false" tIns="51908" lIns="51908" bIns="51908" rIns="51908"/>
              <a:lstStyle/>
              <a:p>
                <a:pPr algn="ctr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081043" y="6280027"/>
              <a:ext cx="1580744" cy="158074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47551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1908" lIns="51908" bIns="51908" rIns="5190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406734" y="2361247"/>
              <a:ext cx="3280157" cy="287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PWDs feel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lonely 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</a:t>
              </a:r>
              <a:r>
                <a:rPr lang="en-US" b="true" sz="2400" u="sng">
                  <a:solidFill>
                    <a:srgbClr val="A3231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ignored</a:t>
              </a:r>
              <a:r>
                <a:rPr lang="en-US" sz="2400">
                  <a:solidFill>
                    <a:srgbClr val="FDF9C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and need support and encouragement to maintain a positive outlook.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392970" y="6806716"/>
              <a:ext cx="956890" cy="656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87"/>
                </a:lnSpc>
              </a:pPr>
              <a:r>
                <a:rPr lang="en-US" sz="3322">
                  <a:solidFill>
                    <a:srgbClr val="FDF9CD"/>
                  </a:solidFill>
                  <a:latin typeface="Nunito"/>
                  <a:ea typeface="Nunito"/>
                  <a:cs typeface="Nunito"/>
                  <a:sym typeface="Nunito"/>
                </a:rPr>
                <a:t>5</a:t>
              </a:r>
            </a:p>
          </p:txBody>
        </p:sp>
        <p:sp>
          <p:nvSpPr>
            <p:cNvPr name="AutoShape 56" id="56"/>
            <p:cNvSpPr/>
            <p:nvPr/>
          </p:nvSpPr>
          <p:spPr>
            <a:xfrm>
              <a:off x="32822" y="1848307"/>
              <a:ext cx="3867042" cy="0"/>
            </a:xfrm>
            <a:prstGeom prst="line">
              <a:avLst/>
            </a:prstGeom>
            <a:ln cap="flat" w="50800">
              <a:solidFill>
                <a:srgbClr val="A3502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259707" y="639737"/>
              <a:ext cx="3280157" cy="80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78"/>
                </a:lnSpc>
              </a:pPr>
              <a:r>
                <a:rPr lang="en-US" b="true" sz="4084">
                  <a:solidFill>
                    <a:srgbClr val="FDF9CD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Emotional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0" y="-1418790"/>
            <a:ext cx="19633980" cy="3419964"/>
            <a:chOff x="0" y="0"/>
            <a:chExt cx="5171089" cy="90073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880764" y="481099"/>
            <a:ext cx="16305246" cy="11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b="true" sz="8561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Sense &amp; Sensibility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18790"/>
            <a:ext cx="19633980" cy="3419964"/>
            <a:chOff x="0" y="0"/>
            <a:chExt cx="5171089" cy="900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1089" cy="900731"/>
            </a:xfrm>
            <a:custGeom>
              <a:avLst/>
              <a:gdLst/>
              <a:ahLst/>
              <a:cxnLst/>
              <a:rect r="r" b="b" t="t" l="l"/>
              <a:pathLst>
                <a:path h="900731" w="5171089">
                  <a:moveTo>
                    <a:pt x="0" y="0"/>
                  </a:moveTo>
                  <a:lnTo>
                    <a:pt x="5171089" y="0"/>
                  </a:lnTo>
                  <a:lnTo>
                    <a:pt x="5171089" y="900731"/>
                  </a:lnTo>
                  <a:lnTo>
                    <a:pt x="0" y="900731"/>
                  </a:lnTo>
                  <a:close/>
                </a:path>
              </a:pathLst>
            </a:custGeom>
            <a:solidFill>
              <a:srgbClr val="BB85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1089" cy="93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5337" y="594995"/>
            <a:ext cx="1781732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b="true" sz="6999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GENERATING INTERVIEW QUESTIONS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8790357" y="5969131"/>
            <a:ext cx="27720573" cy="10287000"/>
            <a:chOff x="0" y="0"/>
            <a:chExt cx="730089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00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7300892">
                  <a:moveTo>
                    <a:pt x="8658" y="0"/>
                  </a:moveTo>
                  <a:lnTo>
                    <a:pt x="7292234" y="0"/>
                  </a:lnTo>
                  <a:cubicBezTo>
                    <a:pt x="7297015" y="0"/>
                    <a:pt x="7300892" y="3876"/>
                    <a:pt x="7300892" y="8658"/>
                  </a:cubicBezTo>
                  <a:lnTo>
                    <a:pt x="7300892" y="2700675"/>
                  </a:lnTo>
                  <a:cubicBezTo>
                    <a:pt x="7300892" y="2702972"/>
                    <a:pt x="7299979" y="2705174"/>
                    <a:pt x="7298356" y="2706797"/>
                  </a:cubicBezTo>
                  <a:cubicBezTo>
                    <a:pt x="7296732" y="2708421"/>
                    <a:pt x="7294530" y="2709333"/>
                    <a:pt x="7292234" y="2709333"/>
                  </a:cubicBezTo>
                  <a:lnTo>
                    <a:pt x="8658" y="2709333"/>
                  </a:lnTo>
                  <a:cubicBezTo>
                    <a:pt x="3876" y="2709333"/>
                    <a:pt x="0" y="2705457"/>
                    <a:pt x="0" y="2700675"/>
                  </a:cubicBezTo>
                  <a:lnTo>
                    <a:pt x="0" y="8658"/>
                  </a:lnTo>
                  <a:cubicBezTo>
                    <a:pt x="0" y="3876"/>
                    <a:pt x="3876" y="0"/>
                    <a:pt x="8658" y="0"/>
                  </a:cubicBezTo>
                  <a:close/>
                </a:path>
              </a:pathLst>
            </a:custGeom>
            <a:solidFill>
              <a:srgbClr val="E4D4C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008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966872" y="3695458"/>
            <a:ext cx="1953819" cy="4114800"/>
          </a:xfrm>
          <a:custGeom>
            <a:avLst/>
            <a:gdLst/>
            <a:ahLst/>
            <a:cxnLst/>
            <a:rect r="r" b="b" t="t" l="l"/>
            <a:pathLst>
              <a:path h="4114800" w="1953819">
                <a:moveTo>
                  <a:pt x="0" y="0"/>
                </a:moveTo>
                <a:lnTo>
                  <a:pt x="1953819" y="0"/>
                </a:lnTo>
                <a:lnTo>
                  <a:pt x="19538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28832" y="3911731"/>
            <a:ext cx="2391348" cy="4114800"/>
          </a:xfrm>
          <a:custGeom>
            <a:avLst/>
            <a:gdLst/>
            <a:ahLst/>
            <a:cxnLst/>
            <a:rect r="r" b="b" t="t" l="l"/>
            <a:pathLst>
              <a:path h="4114800" w="2391348">
                <a:moveTo>
                  <a:pt x="0" y="0"/>
                </a:moveTo>
                <a:lnTo>
                  <a:pt x="2391348" y="0"/>
                </a:lnTo>
                <a:lnTo>
                  <a:pt x="23913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88344" y="3300478"/>
            <a:ext cx="6637482" cy="6612712"/>
            <a:chOff x="0" y="0"/>
            <a:chExt cx="1748143" cy="1741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8143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48143">
                  <a:moveTo>
                    <a:pt x="61819" y="0"/>
                  </a:moveTo>
                  <a:lnTo>
                    <a:pt x="1686324" y="0"/>
                  </a:lnTo>
                  <a:cubicBezTo>
                    <a:pt x="1702720" y="0"/>
                    <a:pt x="1718444" y="6513"/>
                    <a:pt x="1730037" y="18106"/>
                  </a:cubicBezTo>
                  <a:cubicBezTo>
                    <a:pt x="1741630" y="29700"/>
                    <a:pt x="1748143" y="45424"/>
                    <a:pt x="1748143" y="61819"/>
                  </a:cubicBezTo>
                  <a:lnTo>
                    <a:pt x="1748143" y="1679801"/>
                  </a:lnTo>
                  <a:cubicBezTo>
                    <a:pt x="1748143" y="1696196"/>
                    <a:pt x="1741630" y="1711920"/>
                    <a:pt x="1730037" y="1723513"/>
                  </a:cubicBezTo>
                  <a:cubicBezTo>
                    <a:pt x="1718444" y="1735106"/>
                    <a:pt x="1702720" y="1741619"/>
                    <a:pt x="1686324" y="1741619"/>
                  </a:cubicBezTo>
                  <a:lnTo>
                    <a:pt x="61819" y="1741619"/>
                  </a:lnTo>
                  <a:cubicBezTo>
                    <a:pt x="45424" y="1741619"/>
                    <a:pt x="29700" y="1735106"/>
                    <a:pt x="18106" y="1723513"/>
                  </a:cubicBezTo>
                  <a:cubicBezTo>
                    <a:pt x="6513" y="1711920"/>
                    <a:pt x="0" y="1696196"/>
                    <a:pt x="0" y="1679801"/>
                  </a:cubicBezTo>
                  <a:lnTo>
                    <a:pt x="0" y="61819"/>
                  </a:lnTo>
                  <a:cubicBezTo>
                    <a:pt x="0" y="45424"/>
                    <a:pt x="6513" y="29700"/>
                    <a:pt x="18106" y="18106"/>
                  </a:cubicBezTo>
                  <a:cubicBezTo>
                    <a:pt x="29700" y="6513"/>
                    <a:pt x="45424" y="0"/>
                    <a:pt x="6181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48143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40314" y="2424686"/>
            <a:ext cx="4733543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b="true" sz="6399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Close Ended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71374" y="2424686"/>
            <a:ext cx="4733543" cy="87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b="true" sz="6399">
                <a:solidFill>
                  <a:srgbClr val="000000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Open Ended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50028" y="3560739"/>
            <a:ext cx="6514114" cy="607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your age, gender, family size, 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Marital status, &amp; Occupation?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 you encounter any problems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when traveling to work?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Are seeking out 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jobs lately?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many years have you worked 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 your current occupation?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When applying for a job, do you 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prioritize salary, location, work environment?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47782" y="3300478"/>
            <a:ext cx="6637482" cy="6612712"/>
            <a:chOff x="0" y="0"/>
            <a:chExt cx="1748143" cy="17416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48143" cy="1741619"/>
            </a:xfrm>
            <a:custGeom>
              <a:avLst/>
              <a:gdLst/>
              <a:ahLst/>
              <a:cxnLst/>
              <a:rect r="r" b="b" t="t" l="l"/>
              <a:pathLst>
                <a:path h="1741619" w="1748143">
                  <a:moveTo>
                    <a:pt x="61819" y="0"/>
                  </a:moveTo>
                  <a:lnTo>
                    <a:pt x="1686324" y="0"/>
                  </a:lnTo>
                  <a:cubicBezTo>
                    <a:pt x="1702720" y="0"/>
                    <a:pt x="1718444" y="6513"/>
                    <a:pt x="1730037" y="18106"/>
                  </a:cubicBezTo>
                  <a:cubicBezTo>
                    <a:pt x="1741630" y="29700"/>
                    <a:pt x="1748143" y="45424"/>
                    <a:pt x="1748143" y="61819"/>
                  </a:cubicBezTo>
                  <a:lnTo>
                    <a:pt x="1748143" y="1679801"/>
                  </a:lnTo>
                  <a:cubicBezTo>
                    <a:pt x="1748143" y="1696196"/>
                    <a:pt x="1741630" y="1711920"/>
                    <a:pt x="1730037" y="1723513"/>
                  </a:cubicBezTo>
                  <a:cubicBezTo>
                    <a:pt x="1718444" y="1735106"/>
                    <a:pt x="1702720" y="1741619"/>
                    <a:pt x="1686324" y="1741619"/>
                  </a:cubicBezTo>
                  <a:lnTo>
                    <a:pt x="61819" y="1741619"/>
                  </a:lnTo>
                  <a:cubicBezTo>
                    <a:pt x="45424" y="1741619"/>
                    <a:pt x="29700" y="1735106"/>
                    <a:pt x="18106" y="1723513"/>
                  </a:cubicBezTo>
                  <a:cubicBezTo>
                    <a:pt x="6513" y="1711920"/>
                    <a:pt x="0" y="1696196"/>
                    <a:pt x="0" y="1679801"/>
                  </a:cubicBezTo>
                  <a:lnTo>
                    <a:pt x="0" y="61819"/>
                  </a:lnTo>
                  <a:cubicBezTo>
                    <a:pt x="0" y="45424"/>
                    <a:pt x="6513" y="29700"/>
                    <a:pt x="18106" y="18106"/>
                  </a:cubicBezTo>
                  <a:cubicBezTo>
                    <a:pt x="29700" y="6513"/>
                    <a:pt x="45424" y="0"/>
                    <a:pt x="61819" y="0"/>
                  </a:cubicBezTo>
                  <a:close/>
                </a:path>
              </a:pathLst>
            </a:custGeom>
            <a:solidFill>
              <a:srgbClr val="ED8264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48143" cy="177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581245" y="3560739"/>
            <a:ext cx="5970555" cy="607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 you share more 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your disability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has your experience been 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communicating with your coworkers?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adjustments have you made to adapt to your work environment based on your disability?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problems do you face </a:t>
            </a:r>
          </a:p>
          <a:p>
            <a:pPr algn="ctr">
              <a:lnSpc>
                <a:spcPts val="3180"/>
              </a:lnSpc>
            </a:pPr>
            <a:r>
              <a:rPr lang="en-US" b="true" sz="3000" u="sng">
                <a:solidFill>
                  <a:srgbClr val="A3231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when traveling to work?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-----------------------------------------------</a:t>
            </a: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your dream </a:t>
            </a:r>
          </a:p>
          <a:p>
            <a:pPr algn="ctr">
              <a:lnSpc>
                <a:spcPts val="3180"/>
              </a:lnSpc>
            </a:pPr>
            <a:r>
              <a:rPr lang="en-US" b="true" sz="3000">
                <a:solidFill>
                  <a:srgbClr val="FDF9C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job or ambition?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141226" y="558849"/>
            <a:ext cx="1976464" cy="1941876"/>
          </a:xfrm>
          <a:custGeom>
            <a:avLst/>
            <a:gdLst/>
            <a:ahLst/>
            <a:cxnLst/>
            <a:rect r="r" b="b" t="t" l="l"/>
            <a:pathLst>
              <a:path h="1941876" w="1976464">
                <a:moveTo>
                  <a:pt x="0" y="0"/>
                </a:moveTo>
                <a:lnTo>
                  <a:pt x="1976464" y="0"/>
                </a:lnTo>
                <a:lnTo>
                  <a:pt x="1976464" y="1941876"/>
                </a:lnTo>
                <a:lnTo>
                  <a:pt x="0" y="1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779605" y="756442"/>
            <a:ext cx="2756594" cy="1724124"/>
          </a:xfrm>
          <a:custGeom>
            <a:avLst/>
            <a:gdLst/>
            <a:ahLst/>
            <a:cxnLst/>
            <a:rect r="r" b="b" t="t" l="l"/>
            <a:pathLst>
              <a:path h="1724124" w="2756594">
                <a:moveTo>
                  <a:pt x="0" y="0"/>
                </a:moveTo>
                <a:lnTo>
                  <a:pt x="2756594" y="0"/>
                </a:lnTo>
                <a:lnTo>
                  <a:pt x="2756594" y="1724124"/>
                </a:lnTo>
                <a:lnTo>
                  <a:pt x="0" y="1724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C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4202" y="2290585"/>
            <a:ext cx="7205098" cy="7770614"/>
          </a:xfrm>
          <a:custGeom>
            <a:avLst/>
            <a:gdLst/>
            <a:ahLst/>
            <a:cxnLst/>
            <a:rect r="r" b="b" t="t" l="l"/>
            <a:pathLst>
              <a:path h="7770614" w="7205098">
                <a:moveTo>
                  <a:pt x="0" y="0"/>
                </a:moveTo>
                <a:lnTo>
                  <a:pt x="7205098" y="0"/>
                </a:lnTo>
                <a:lnTo>
                  <a:pt x="7205098" y="7770614"/>
                </a:lnTo>
                <a:lnTo>
                  <a:pt x="0" y="7770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8743" y="351192"/>
            <a:ext cx="8981006" cy="1747029"/>
            <a:chOff x="0" y="0"/>
            <a:chExt cx="2919501" cy="567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9501" cy="567916"/>
            </a:xfrm>
            <a:custGeom>
              <a:avLst/>
              <a:gdLst/>
              <a:ahLst/>
              <a:cxnLst/>
              <a:rect r="r" b="b" t="t" l="l"/>
              <a:pathLst>
                <a:path h="567916" w="2919501">
                  <a:moveTo>
                    <a:pt x="45688" y="0"/>
                  </a:moveTo>
                  <a:lnTo>
                    <a:pt x="2873814" y="0"/>
                  </a:lnTo>
                  <a:cubicBezTo>
                    <a:pt x="2885931" y="0"/>
                    <a:pt x="2897551" y="4814"/>
                    <a:pt x="2906120" y="13382"/>
                  </a:cubicBezTo>
                  <a:cubicBezTo>
                    <a:pt x="2914688" y="21950"/>
                    <a:pt x="2919501" y="33571"/>
                    <a:pt x="2919501" y="45688"/>
                  </a:cubicBezTo>
                  <a:lnTo>
                    <a:pt x="2919501" y="522228"/>
                  </a:lnTo>
                  <a:cubicBezTo>
                    <a:pt x="2919501" y="547461"/>
                    <a:pt x="2899046" y="567916"/>
                    <a:pt x="2873814" y="567916"/>
                  </a:cubicBezTo>
                  <a:lnTo>
                    <a:pt x="45688" y="567916"/>
                  </a:lnTo>
                  <a:cubicBezTo>
                    <a:pt x="20455" y="567916"/>
                    <a:pt x="0" y="547461"/>
                    <a:pt x="0" y="522228"/>
                  </a:cubicBezTo>
                  <a:lnTo>
                    <a:pt x="0" y="45688"/>
                  </a:lnTo>
                  <a:cubicBezTo>
                    <a:pt x="0" y="20455"/>
                    <a:pt x="20455" y="0"/>
                    <a:pt x="45688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19501" cy="606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18743" y="666935"/>
            <a:ext cx="8576321" cy="1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6"/>
              </a:lnSpc>
            </a:pPr>
            <a:r>
              <a:rPr lang="en-US" b="true" sz="9600">
                <a:solidFill>
                  <a:srgbClr val="FDF9DE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DATA CLUSTERING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7871" y="351192"/>
            <a:ext cx="7440240" cy="1006101"/>
            <a:chOff x="0" y="0"/>
            <a:chExt cx="2285885" cy="3091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5885" cy="309107"/>
            </a:xfrm>
            <a:custGeom>
              <a:avLst/>
              <a:gdLst/>
              <a:ahLst/>
              <a:cxnLst/>
              <a:rect r="r" b="b" t="t" l="l"/>
              <a:pathLst>
                <a:path h="309107" w="2285885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285885" cy="40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7871" y="1595171"/>
            <a:ext cx="7440240" cy="1006101"/>
            <a:chOff x="0" y="0"/>
            <a:chExt cx="2285885" cy="3091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5885" cy="309107"/>
            </a:xfrm>
            <a:custGeom>
              <a:avLst/>
              <a:gdLst/>
              <a:ahLst/>
              <a:cxnLst/>
              <a:rect r="r" b="b" t="t" l="l"/>
              <a:pathLst>
                <a:path h="309107" w="2285885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2285885" cy="40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7871" y="2840990"/>
            <a:ext cx="7440240" cy="1006101"/>
            <a:chOff x="0" y="0"/>
            <a:chExt cx="2285885" cy="3091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85885" cy="309107"/>
            </a:xfrm>
            <a:custGeom>
              <a:avLst/>
              <a:gdLst/>
              <a:ahLst/>
              <a:cxnLst/>
              <a:rect r="r" b="b" t="t" l="l"/>
              <a:pathLst>
                <a:path h="309107" w="2285885">
                  <a:moveTo>
                    <a:pt x="55149" y="0"/>
                  </a:moveTo>
                  <a:lnTo>
                    <a:pt x="2230736" y="0"/>
                  </a:lnTo>
                  <a:cubicBezTo>
                    <a:pt x="2245363" y="0"/>
                    <a:pt x="2259390" y="5810"/>
                    <a:pt x="2269732" y="16153"/>
                  </a:cubicBezTo>
                  <a:cubicBezTo>
                    <a:pt x="2280075" y="26495"/>
                    <a:pt x="2285885" y="40523"/>
                    <a:pt x="2285885" y="55149"/>
                  </a:cubicBezTo>
                  <a:lnTo>
                    <a:pt x="2285885" y="253958"/>
                  </a:lnTo>
                  <a:cubicBezTo>
                    <a:pt x="2285885" y="268585"/>
                    <a:pt x="2280075" y="282612"/>
                    <a:pt x="2269732" y="292954"/>
                  </a:cubicBezTo>
                  <a:cubicBezTo>
                    <a:pt x="2259390" y="303297"/>
                    <a:pt x="2245363" y="309107"/>
                    <a:pt x="2230736" y="309107"/>
                  </a:cubicBezTo>
                  <a:lnTo>
                    <a:pt x="55149" y="309107"/>
                  </a:lnTo>
                  <a:cubicBezTo>
                    <a:pt x="40523" y="309107"/>
                    <a:pt x="26495" y="303297"/>
                    <a:pt x="16153" y="292954"/>
                  </a:cubicBezTo>
                  <a:cubicBezTo>
                    <a:pt x="5810" y="282612"/>
                    <a:pt x="0" y="268585"/>
                    <a:pt x="0" y="253958"/>
                  </a:cubicBezTo>
                  <a:lnTo>
                    <a:pt x="0" y="55149"/>
                  </a:lnTo>
                  <a:cubicBezTo>
                    <a:pt x="0" y="40523"/>
                    <a:pt x="5810" y="26495"/>
                    <a:pt x="16153" y="16153"/>
                  </a:cubicBezTo>
                  <a:cubicBezTo>
                    <a:pt x="26495" y="5810"/>
                    <a:pt x="40523" y="0"/>
                    <a:pt x="55149" y="0"/>
                  </a:cubicBezTo>
                  <a:close/>
                </a:path>
              </a:pathLst>
            </a:custGeom>
            <a:solidFill>
              <a:srgbClr val="A4755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2285885" cy="404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34826" y="493173"/>
            <a:ext cx="577415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499">
                <a:solidFill>
                  <a:srgbClr val="FDF9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grouped similar categorical answers to identify trends and seasonality.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4826" y="1738072"/>
            <a:ext cx="651306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499">
                <a:solidFill>
                  <a:srgbClr val="FDF9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excess information that does not need to be examined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4826" y="2982970"/>
            <a:ext cx="651306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4"/>
              </a:lnSpc>
            </a:pPr>
            <a:r>
              <a:rPr lang="en-US" sz="2499">
                <a:solidFill>
                  <a:srgbClr val="FDF9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Shift focus into important categories that give information and tell stories.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90447" y="3999491"/>
            <a:ext cx="7915089" cy="5936316"/>
          </a:xfrm>
          <a:custGeom>
            <a:avLst/>
            <a:gdLst/>
            <a:ahLst/>
            <a:cxnLst/>
            <a:rect r="r" b="b" t="t" l="l"/>
            <a:pathLst>
              <a:path h="5936316" w="7915089">
                <a:moveTo>
                  <a:pt x="0" y="0"/>
                </a:moveTo>
                <a:lnTo>
                  <a:pt x="7915088" y="0"/>
                </a:lnTo>
                <a:lnTo>
                  <a:pt x="7915088" y="5936317"/>
                </a:lnTo>
                <a:lnTo>
                  <a:pt x="0" y="593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8999" y="-429963"/>
            <a:ext cx="11825055" cy="11902629"/>
            <a:chOff x="0" y="0"/>
            <a:chExt cx="3114418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4418" cy="3134849"/>
            </a:xfrm>
            <a:custGeom>
              <a:avLst/>
              <a:gdLst/>
              <a:ahLst/>
              <a:cxnLst/>
              <a:rect r="r" b="b" t="t" l="l"/>
              <a:pathLst>
                <a:path h="3134849" w="3114418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114418" cy="3211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848775" y="736981"/>
          <a:ext cx="10006043" cy="9334983"/>
        </p:xfrm>
        <a:graphic>
          <a:graphicData uri="http://schemas.openxmlformats.org/drawingml/2006/table">
            <a:tbl>
              <a:tblPr/>
              <a:tblGrid>
                <a:gridCol w="3335348"/>
                <a:gridCol w="3662132"/>
                <a:gridCol w="3008563"/>
              </a:tblGrid>
              <a:tr h="9794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Ernesto El Hidalgo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Stroke Patient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Leg braces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Cheerful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2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Annuricha Mae Dalag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Hardworking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nervous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28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 Welson Barte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Muscular dystrophy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(Lower body)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Ron Daryl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Deaf &amp; Mute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excited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ear-piece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94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Joyce Valles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Translator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happy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Angelito C. Perez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Polio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timid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DF9D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ankle braces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3323405" y="7187841"/>
            <a:ext cx="3590717" cy="2693037"/>
          </a:xfrm>
          <a:custGeom>
            <a:avLst/>
            <a:gdLst/>
            <a:ahLst/>
            <a:cxnLst/>
            <a:rect r="r" b="b" t="t" l="l"/>
            <a:pathLst>
              <a:path h="2693037" w="3590717">
                <a:moveTo>
                  <a:pt x="0" y="0"/>
                </a:moveTo>
                <a:lnTo>
                  <a:pt x="3590716" y="0"/>
                </a:lnTo>
                <a:lnTo>
                  <a:pt x="3590716" y="2693037"/>
                </a:lnTo>
                <a:lnTo>
                  <a:pt x="0" y="269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8E5D0A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33822" y="2828314"/>
            <a:ext cx="3590717" cy="2693037"/>
          </a:xfrm>
          <a:custGeom>
            <a:avLst/>
            <a:gdLst/>
            <a:ahLst/>
            <a:cxnLst/>
            <a:rect r="r" b="b" t="t" l="l"/>
            <a:pathLst>
              <a:path h="2693037" w="3590717">
                <a:moveTo>
                  <a:pt x="0" y="0"/>
                </a:moveTo>
                <a:lnTo>
                  <a:pt x="3590716" y="0"/>
                </a:lnTo>
                <a:lnTo>
                  <a:pt x="3590716" y="2693037"/>
                </a:lnTo>
                <a:lnTo>
                  <a:pt x="0" y="269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8E5D0A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23405" y="4091300"/>
            <a:ext cx="3590717" cy="2693037"/>
          </a:xfrm>
          <a:custGeom>
            <a:avLst/>
            <a:gdLst/>
            <a:ahLst/>
            <a:cxnLst/>
            <a:rect r="r" b="b" t="t" l="l"/>
            <a:pathLst>
              <a:path h="2693037" w="3590717">
                <a:moveTo>
                  <a:pt x="0" y="0"/>
                </a:moveTo>
                <a:lnTo>
                  <a:pt x="3590716" y="0"/>
                </a:lnTo>
                <a:lnTo>
                  <a:pt x="3590716" y="2693038"/>
                </a:lnTo>
                <a:lnTo>
                  <a:pt x="0" y="269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E5D0A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3822" y="5931196"/>
            <a:ext cx="3351051" cy="2513289"/>
          </a:xfrm>
          <a:custGeom>
            <a:avLst/>
            <a:gdLst/>
            <a:ahLst/>
            <a:cxnLst/>
            <a:rect r="r" b="b" t="t" l="l"/>
            <a:pathLst>
              <a:path h="2513289" w="3351051">
                <a:moveTo>
                  <a:pt x="0" y="0"/>
                </a:moveTo>
                <a:lnTo>
                  <a:pt x="3351051" y="0"/>
                </a:lnTo>
                <a:lnTo>
                  <a:pt x="3351051" y="2513289"/>
                </a:lnTo>
                <a:lnTo>
                  <a:pt x="0" y="2513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8E5D0A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33822" y="533717"/>
            <a:ext cx="6380299" cy="21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Interviewees</a:t>
            </a:r>
          </a:p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(People)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59094" y="111379"/>
            <a:ext cx="9100206" cy="6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DF9CD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Descriptions of People we interviewed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3782" y="-429963"/>
            <a:ext cx="14760272" cy="11902629"/>
            <a:chOff x="0" y="0"/>
            <a:chExt cx="3887479" cy="313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87479" cy="3134849"/>
            </a:xfrm>
            <a:custGeom>
              <a:avLst/>
              <a:gdLst/>
              <a:ahLst/>
              <a:cxnLst/>
              <a:rect r="r" b="b" t="t" l="l"/>
              <a:pathLst>
                <a:path h="3134849" w="3887479">
                  <a:moveTo>
                    <a:pt x="0" y="0"/>
                  </a:moveTo>
                  <a:lnTo>
                    <a:pt x="3887479" y="0"/>
                  </a:lnTo>
                  <a:lnTo>
                    <a:pt x="3887479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A47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87479" cy="3172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473782" y="0"/>
          <a:ext cx="13814218" cy="10287000"/>
        </p:xfrm>
        <a:graphic>
          <a:graphicData uri="http://schemas.openxmlformats.org/drawingml/2006/table">
            <a:tbl>
              <a:tblPr/>
              <a:tblGrid>
                <a:gridCol w="3685279"/>
                <a:gridCol w="4795366"/>
                <a:gridCol w="5333573"/>
              </a:tblGrid>
              <a:tr h="9130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3546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PWDS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SUPPORT DEVICES: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articles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wheelchair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hearing-aids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leg brace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lifetime medication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 bags to drain lungs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feel like these support devices help me in </a:t>
                      </a:r>
                      <a:r>
                        <a:rPr lang="en-US" b="true" sz="24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gaining more independence</a:t>
                      </a: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2227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COMMUNICATION TOOLS:</a:t>
                      </a: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whiteboard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computers/laptops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phone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 find it </a:t>
                      </a:r>
                      <a:r>
                        <a:rPr lang="en-US" b="true" sz="24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difficult</a:t>
                      </a:r>
                      <a:r>
                        <a:rPr lang="en-US" sz="2499">
                          <a:solidFill>
                            <a:srgbClr val="F2C70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make use of </a:t>
                      </a:r>
                      <a:r>
                        <a:rPr lang="en-US" b="true" sz="24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everyday basic items</a:t>
                      </a: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ease communication and for work”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1348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PEOPLE: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PWD clients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PWD students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  <a:tr h="2251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TRANSPORTATION: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bus/jeep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 car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“takes an hour to commute from home to work”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“It is</a:t>
                      </a:r>
                      <a:r>
                        <a:rPr lang="en-US" sz="2499">
                          <a:solidFill>
                            <a:srgbClr val="F2C70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b="true" sz="2499" u="sng">
                          <a:solidFill>
                            <a:srgbClr val="F2C70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very tiring</a:t>
                      </a:r>
                      <a:r>
                        <a:rPr lang="en-US" sz="2499">
                          <a:solidFill>
                            <a:srgbClr val="FDF9C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travel to and from work due to long distance.”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8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7551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934642" y="379023"/>
            <a:ext cx="6380299" cy="21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Observation</a:t>
            </a:r>
          </a:p>
          <a:p>
            <a:pPr algn="ctr">
              <a:lnSpc>
                <a:spcPts val="8480"/>
              </a:lnSpc>
            </a:pPr>
            <a:r>
              <a:rPr lang="en-US" b="true" sz="8000">
                <a:solidFill>
                  <a:srgbClr val="8E5D0A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(Objects)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7044" y="2962499"/>
            <a:ext cx="2936928" cy="6954312"/>
          </a:xfrm>
          <a:custGeom>
            <a:avLst/>
            <a:gdLst/>
            <a:ahLst/>
            <a:cxnLst/>
            <a:rect r="r" b="b" t="t" l="l"/>
            <a:pathLst>
              <a:path h="6954312" w="2936928">
                <a:moveTo>
                  <a:pt x="0" y="0"/>
                </a:moveTo>
                <a:lnTo>
                  <a:pt x="2936928" y="0"/>
                </a:lnTo>
                <a:lnTo>
                  <a:pt x="2936928" y="6954312"/>
                </a:lnTo>
                <a:lnTo>
                  <a:pt x="0" y="695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052" t="-13578" r="-52654" b="0"/>
            </a:stretch>
          </a:blipFill>
          <a:ln w="38100" cap="rnd">
            <a:solidFill>
              <a:srgbClr val="8E5D0A"/>
            </a:solidFill>
            <a:prstDash val="solid"/>
            <a:round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DAGT58O1-_Q</dc:identifier>
  <dcterms:modified xsi:type="dcterms:W3CDTF">2011-08-01T06:04:30Z</dcterms:modified>
  <cp:revision>1</cp:revision>
  <dc:title>OSIP Grp1 (PWD)</dc:title>
</cp:coreProperties>
</file>